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0.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1.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6.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20.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21.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22.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23.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 id="2147483767" r:id="rId2"/>
    <p:sldMasterId id="2147483777" r:id="rId3"/>
    <p:sldMasterId id="2147483787" r:id="rId4"/>
    <p:sldMasterId id="2147483797" r:id="rId5"/>
    <p:sldMasterId id="2147483807" r:id="rId6"/>
    <p:sldMasterId id="2147483817" r:id="rId7"/>
    <p:sldMasterId id="2147483828" r:id="rId8"/>
    <p:sldMasterId id="2147483838" r:id="rId9"/>
    <p:sldMasterId id="2147483848" r:id="rId10"/>
    <p:sldMasterId id="2147483858" r:id="rId11"/>
    <p:sldMasterId id="2147483868" r:id="rId12"/>
    <p:sldMasterId id="2147483878" r:id="rId13"/>
    <p:sldMasterId id="2147483888" r:id="rId14"/>
    <p:sldMasterId id="2147483898" r:id="rId15"/>
    <p:sldMasterId id="2147483909" r:id="rId16"/>
    <p:sldMasterId id="2147483919" r:id="rId17"/>
    <p:sldMasterId id="2147483929" r:id="rId18"/>
    <p:sldMasterId id="2147483939" r:id="rId19"/>
    <p:sldMasterId id="2147483949" r:id="rId20"/>
    <p:sldMasterId id="2147483959" r:id="rId21"/>
    <p:sldMasterId id="2147483969" r:id="rId22"/>
    <p:sldMasterId id="2147483979" r:id="rId23"/>
    <p:sldMasterId id="2147483989" r:id="rId24"/>
  </p:sldMasterIdLst>
  <p:notesMasterIdLst>
    <p:notesMasterId r:id="rId114"/>
  </p:notesMasterIdLst>
  <p:handoutMasterIdLst>
    <p:handoutMasterId r:id="rId115"/>
  </p:handoutMasterIdLst>
  <p:sldIdLst>
    <p:sldId id="274" r:id="rId25"/>
    <p:sldId id="383" r:id="rId26"/>
    <p:sldId id="347" r:id="rId27"/>
    <p:sldId id="340" r:id="rId28"/>
    <p:sldId id="348" r:id="rId29"/>
    <p:sldId id="349" r:id="rId30"/>
    <p:sldId id="350" r:id="rId31"/>
    <p:sldId id="351" r:id="rId32"/>
    <p:sldId id="352" r:id="rId33"/>
    <p:sldId id="353" r:id="rId34"/>
    <p:sldId id="354" r:id="rId35"/>
    <p:sldId id="321" r:id="rId36"/>
    <p:sldId id="322" r:id="rId37"/>
    <p:sldId id="314" r:id="rId38"/>
    <p:sldId id="320" r:id="rId39"/>
    <p:sldId id="355" r:id="rId40"/>
    <p:sldId id="356" r:id="rId41"/>
    <p:sldId id="384" r:id="rId42"/>
    <p:sldId id="358" r:id="rId43"/>
    <p:sldId id="360" r:id="rId44"/>
    <p:sldId id="361" r:id="rId45"/>
    <p:sldId id="335" r:id="rId46"/>
    <p:sldId id="385" r:id="rId47"/>
    <p:sldId id="273" r:id="rId48"/>
    <p:sldId id="278" r:id="rId49"/>
    <p:sldId id="280" r:id="rId50"/>
    <p:sldId id="281" r:id="rId51"/>
    <p:sldId id="282" r:id="rId52"/>
    <p:sldId id="283" r:id="rId53"/>
    <p:sldId id="284" r:id="rId54"/>
    <p:sldId id="342" r:id="rId55"/>
    <p:sldId id="285" r:id="rId56"/>
    <p:sldId id="286" r:id="rId57"/>
    <p:sldId id="287" r:id="rId58"/>
    <p:sldId id="291" r:id="rId59"/>
    <p:sldId id="292" r:id="rId60"/>
    <p:sldId id="288" r:id="rId61"/>
    <p:sldId id="289" r:id="rId62"/>
    <p:sldId id="290" r:id="rId63"/>
    <p:sldId id="293" r:id="rId64"/>
    <p:sldId id="294" r:id="rId65"/>
    <p:sldId id="295" r:id="rId66"/>
    <p:sldId id="296" r:id="rId67"/>
    <p:sldId id="297" r:id="rId68"/>
    <p:sldId id="298" r:id="rId69"/>
    <p:sldId id="299" r:id="rId70"/>
    <p:sldId id="300" r:id="rId71"/>
    <p:sldId id="301" r:id="rId72"/>
    <p:sldId id="375" r:id="rId73"/>
    <p:sldId id="386" r:id="rId74"/>
    <p:sldId id="392" r:id="rId75"/>
    <p:sldId id="393" r:id="rId76"/>
    <p:sldId id="394" r:id="rId77"/>
    <p:sldId id="395" r:id="rId78"/>
    <p:sldId id="396" r:id="rId79"/>
    <p:sldId id="397" r:id="rId80"/>
    <p:sldId id="398" r:id="rId81"/>
    <p:sldId id="399" r:id="rId82"/>
    <p:sldId id="388" r:id="rId83"/>
    <p:sldId id="379" r:id="rId84"/>
    <p:sldId id="328" r:id="rId85"/>
    <p:sldId id="370" r:id="rId86"/>
    <p:sldId id="332" r:id="rId87"/>
    <p:sldId id="333" r:id="rId88"/>
    <p:sldId id="371" r:id="rId89"/>
    <p:sldId id="374" r:id="rId90"/>
    <p:sldId id="376" r:id="rId91"/>
    <p:sldId id="380" r:id="rId92"/>
    <p:sldId id="377" r:id="rId93"/>
    <p:sldId id="331" r:id="rId94"/>
    <p:sldId id="330" r:id="rId95"/>
    <p:sldId id="381" r:id="rId96"/>
    <p:sldId id="401" r:id="rId97"/>
    <p:sldId id="334" r:id="rId98"/>
    <p:sldId id="402" r:id="rId99"/>
    <p:sldId id="364" r:id="rId100"/>
    <p:sldId id="366" r:id="rId101"/>
    <p:sldId id="367" r:id="rId102"/>
    <p:sldId id="368" r:id="rId103"/>
    <p:sldId id="369" r:id="rId104"/>
    <p:sldId id="403" r:id="rId105"/>
    <p:sldId id="400" r:id="rId106"/>
    <p:sldId id="338" r:id="rId107"/>
    <p:sldId id="339" r:id="rId108"/>
    <p:sldId id="382" r:id="rId109"/>
    <p:sldId id="391" r:id="rId110"/>
    <p:sldId id="389" r:id="rId111"/>
    <p:sldId id="390" r:id="rId112"/>
    <p:sldId id="267" r:id="rId113"/>
  </p:sldIdLst>
  <p:sldSz cx="9144000" cy="5143500" type="screen16x9"/>
  <p:notesSz cx="6858000" cy="9144000"/>
  <p:custDataLst>
    <p:tags r:id="rId116"/>
  </p:custDataLst>
  <p:defaultTextStyle>
    <a:defPPr>
      <a:defRPr lang="en-GB"/>
    </a:defPPr>
    <a:lvl1pPr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1pPr>
    <a:lvl2pPr marL="355600" indent="101600"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2pPr>
    <a:lvl3pPr marL="712788" indent="2016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3pPr>
    <a:lvl4pPr marL="1068388" indent="303213"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4pPr>
    <a:lvl5pPr marL="1425575" indent="403225" algn="l" defTabSz="712788" rtl="0" fontAlgn="base">
      <a:spcBef>
        <a:spcPct val="0"/>
      </a:spcBef>
      <a:spcAft>
        <a:spcPct val="0"/>
      </a:spcAft>
      <a:defRPr sz="1400" kern="1200">
        <a:solidFill>
          <a:schemeClr val="tx1"/>
        </a:solidFill>
        <a:latin typeface="Helvetica 75" pitchFamily="34" charset="0"/>
        <a:ea typeface="ＭＳ Ｐゴシック" pitchFamily="34" charset="-128"/>
        <a:cs typeface="+mn-cs"/>
      </a:defRPr>
    </a:lvl5pPr>
    <a:lvl6pPr marL="2286000" algn="l" defTabSz="914400" rtl="0" eaLnBrk="1" latinLnBrk="0" hangingPunct="1">
      <a:defRPr sz="1400" kern="1200">
        <a:solidFill>
          <a:schemeClr val="tx1"/>
        </a:solidFill>
        <a:latin typeface="Helvetica 75" pitchFamily="34" charset="0"/>
        <a:ea typeface="ＭＳ Ｐゴシック" pitchFamily="34" charset="-128"/>
        <a:cs typeface="+mn-cs"/>
      </a:defRPr>
    </a:lvl6pPr>
    <a:lvl7pPr marL="2743200" algn="l" defTabSz="914400" rtl="0" eaLnBrk="1" latinLnBrk="0" hangingPunct="1">
      <a:defRPr sz="1400" kern="1200">
        <a:solidFill>
          <a:schemeClr val="tx1"/>
        </a:solidFill>
        <a:latin typeface="Helvetica 75" pitchFamily="34" charset="0"/>
        <a:ea typeface="ＭＳ Ｐゴシック" pitchFamily="34" charset="-128"/>
        <a:cs typeface="+mn-cs"/>
      </a:defRPr>
    </a:lvl7pPr>
    <a:lvl8pPr marL="3200400" algn="l" defTabSz="914400" rtl="0" eaLnBrk="1" latinLnBrk="0" hangingPunct="1">
      <a:defRPr sz="1400" kern="1200">
        <a:solidFill>
          <a:schemeClr val="tx1"/>
        </a:solidFill>
        <a:latin typeface="Helvetica 75" pitchFamily="34" charset="0"/>
        <a:ea typeface="ＭＳ Ｐゴシック" pitchFamily="34" charset="-128"/>
        <a:cs typeface="+mn-cs"/>
      </a:defRPr>
    </a:lvl8pPr>
    <a:lvl9pPr marL="3657600" algn="l" defTabSz="914400" rtl="0" eaLnBrk="1" latinLnBrk="0" hangingPunct="1">
      <a:defRPr sz="1400" kern="1200">
        <a:solidFill>
          <a:schemeClr val="tx1"/>
        </a:solidFill>
        <a:latin typeface="Helvetica 75" pitchFamily="34" charset="0"/>
        <a:ea typeface="ＭＳ Ｐゴシック" pitchFamily="34" charset="-128"/>
        <a:cs typeface="+mn-cs"/>
      </a:defRPr>
    </a:lvl9pPr>
  </p:defaultTextStyle>
  <p:extLst>
    <p:ext uri="{521415D9-36F7-43E2-AB2F-B90AF26B5E84}">
      <p14:sectionLst xmlns:p14="http://schemas.microsoft.com/office/powerpoint/2010/main">
        <p14:section name="Modèle Orange" id="{72A0C14C-6D8C-461B-AE2F-1214D784C8B2}">
          <p14:sldIdLst>
            <p14:sldId id="274"/>
            <p14:sldId id="383"/>
            <p14:sldId id="347"/>
            <p14:sldId id="340"/>
            <p14:sldId id="348"/>
            <p14:sldId id="349"/>
            <p14:sldId id="350"/>
            <p14:sldId id="351"/>
            <p14:sldId id="352"/>
            <p14:sldId id="353"/>
            <p14:sldId id="354"/>
            <p14:sldId id="321"/>
            <p14:sldId id="322"/>
            <p14:sldId id="314"/>
            <p14:sldId id="320"/>
            <p14:sldId id="355"/>
            <p14:sldId id="356"/>
            <p14:sldId id="384"/>
            <p14:sldId id="358"/>
            <p14:sldId id="360"/>
            <p14:sldId id="361"/>
            <p14:sldId id="335"/>
            <p14:sldId id="385"/>
            <p14:sldId id="273"/>
            <p14:sldId id="278"/>
            <p14:sldId id="280"/>
            <p14:sldId id="281"/>
            <p14:sldId id="282"/>
            <p14:sldId id="283"/>
            <p14:sldId id="284"/>
            <p14:sldId id="342"/>
            <p14:sldId id="285"/>
            <p14:sldId id="286"/>
            <p14:sldId id="287"/>
            <p14:sldId id="291"/>
            <p14:sldId id="292"/>
            <p14:sldId id="288"/>
            <p14:sldId id="289"/>
            <p14:sldId id="290"/>
            <p14:sldId id="293"/>
            <p14:sldId id="294"/>
            <p14:sldId id="295"/>
            <p14:sldId id="296"/>
            <p14:sldId id="297"/>
            <p14:sldId id="298"/>
            <p14:sldId id="299"/>
            <p14:sldId id="300"/>
            <p14:sldId id="301"/>
            <p14:sldId id="375"/>
            <p14:sldId id="386"/>
            <p14:sldId id="392"/>
            <p14:sldId id="393"/>
            <p14:sldId id="394"/>
            <p14:sldId id="395"/>
            <p14:sldId id="396"/>
            <p14:sldId id="397"/>
            <p14:sldId id="398"/>
            <p14:sldId id="399"/>
            <p14:sldId id="388"/>
            <p14:sldId id="379"/>
            <p14:sldId id="328"/>
            <p14:sldId id="370"/>
            <p14:sldId id="332"/>
            <p14:sldId id="333"/>
            <p14:sldId id="371"/>
            <p14:sldId id="374"/>
            <p14:sldId id="376"/>
            <p14:sldId id="380"/>
            <p14:sldId id="377"/>
            <p14:sldId id="331"/>
            <p14:sldId id="330"/>
            <p14:sldId id="381"/>
            <p14:sldId id="401"/>
            <p14:sldId id="334"/>
            <p14:sldId id="402"/>
            <p14:sldId id="364"/>
            <p14:sldId id="366"/>
            <p14:sldId id="367"/>
            <p14:sldId id="368"/>
            <p14:sldId id="369"/>
            <p14:sldId id="403"/>
            <p14:sldId id="400"/>
            <p14:sldId id="338"/>
            <p14:sldId id="339"/>
            <p14:sldId id="382"/>
            <p14:sldId id="391"/>
            <p14:sldId id="389"/>
            <p14:sldId id="390"/>
          </p14:sldIdLst>
        </p14:section>
        <p14:section name="exemple de présentation type" id="{F43484D3-9E52-4095-9904-499B263F3701}">
          <p14:sldIdLst>
            <p14:sldId id="267"/>
          </p14:sldIdLst>
        </p14:section>
        <p14:section name="Palette de couleur" id="{940306AE-76D2-4AAC-A312-B653B41623A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595959"/>
    <a:srgbClr val="FFDC00"/>
    <a:srgbClr val="4BB4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88" autoAdjust="0"/>
    <p:restoredTop sz="95681" autoAdjust="0"/>
  </p:normalViewPr>
  <p:slideViewPr>
    <p:cSldViewPr>
      <p:cViewPr>
        <p:scale>
          <a:sx n="86" d="100"/>
          <a:sy n="86" d="100"/>
        </p:scale>
        <p:origin x="-672" y="-216"/>
      </p:cViewPr>
      <p:guideLst>
        <p:guide orient="horz" pos="3029"/>
        <p:guide orient="horz" pos="2603"/>
        <p:guide orient="horz" pos="2816"/>
        <p:guide orient="horz" pos="607"/>
        <p:guide orient="horz" pos="822"/>
        <p:guide orient="horz" pos="2394"/>
        <p:guide orient="horz" pos="1723"/>
        <p:guide orient="horz" pos="1935"/>
        <p:guide orient="horz" pos="216"/>
        <p:guide pos="5550"/>
        <p:guide pos="214"/>
        <p:guide pos="2775"/>
        <p:guide pos="2985"/>
        <p:guide pos="3888"/>
        <p:guide pos="4100"/>
        <p:guide pos="1877"/>
        <p:guide pos="1662"/>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57" d="100"/>
          <a:sy n="57" d="100"/>
        </p:scale>
        <p:origin x="-276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117" Type="http://schemas.openxmlformats.org/officeDocument/2006/relationships/presProps" Target="presProps.xml"/><Relationship Id="rId21" Type="http://schemas.openxmlformats.org/officeDocument/2006/relationships/slideMaster" Target="slideMasters/slideMaster21.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84" Type="http://schemas.openxmlformats.org/officeDocument/2006/relationships/slide" Target="slides/slide60.xml"/><Relationship Id="rId89" Type="http://schemas.openxmlformats.org/officeDocument/2006/relationships/slide" Target="slides/slide65.xml"/><Relationship Id="rId112" Type="http://schemas.openxmlformats.org/officeDocument/2006/relationships/slide" Target="slides/slide88.xml"/><Relationship Id="rId16" Type="http://schemas.openxmlformats.org/officeDocument/2006/relationships/slideMaster" Target="slideMasters/slideMaster16.xml"/><Relationship Id="rId107" Type="http://schemas.openxmlformats.org/officeDocument/2006/relationships/slide" Target="slides/slide83.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slide" Target="slides/slide50.xml"/><Relationship Id="rId79" Type="http://schemas.openxmlformats.org/officeDocument/2006/relationships/slide" Target="slides/slide55.xml"/><Relationship Id="rId87" Type="http://schemas.openxmlformats.org/officeDocument/2006/relationships/slide" Target="slides/slide63.xml"/><Relationship Id="rId102" Type="http://schemas.openxmlformats.org/officeDocument/2006/relationships/slide" Target="slides/slide78.xml"/><Relationship Id="rId110" Type="http://schemas.openxmlformats.org/officeDocument/2006/relationships/slide" Target="slides/slide86.xml"/><Relationship Id="rId115"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37.xml"/><Relationship Id="rId82" Type="http://schemas.openxmlformats.org/officeDocument/2006/relationships/slide" Target="slides/slide58.xml"/><Relationship Id="rId90" Type="http://schemas.openxmlformats.org/officeDocument/2006/relationships/slide" Target="slides/slide66.xml"/><Relationship Id="rId95" Type="http://schemas.openxmlformats.org/officeDocument/2006/relationships/slide" Target="slides/slide7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slide" Target="slides/slide81.xml"/><Relationship Id="rId113" Type="http://schemas.openxmlformats.org/officeDocument/2006/relationships/slide" Target="slides/slide89.xml"/><Relationship Id="rId118"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slide" Target="slides/slide61.xml"/><Relationship Id="rId93" Type="http://schemas.openxmlformats.org/officeDocument/2006/relationships/slide" Target="slides/slide69.xml"/><Relationship Id="rId98" Type="http://schemas.openxmlformats.org/officeDocument/2006/relationships/slide" Target="slides/slide7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103" Type="http://schemas.openxmlformats.org/officeDocument/2006/relationships/slide" Target="slides/slide79.xml"/><Relationship Id="rId108" Type="http://schemas.openxmlformats.org/officeDocument/2006/relationships/slide" Target="slides/slide84.xml"/><Relationship Id="rId116" Type="http://schemas.openxmlformats.org/officeDocument/2006/relationships/tags" Target="tags/tag1.xml"/><Relationship Id="rId20" Type="http://schemas.openxmlformats.org/officeDocument/2006/relationships/slideMaster" Target="slideMasters/slideMaster20.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slide" Target="slides/slide59.xml"/><Relationship Id="rId88" Type="http://schemas.openxmlformats.org/officeDocument/2006/relationships/slide" Target="slides/slide64.xml"/><Relationship Id="rId91" Type="http://schemas.openxmlformats.org/officeDocument/2006/relationships/slide" Target="slides/slide67.xml"/><Relationship Id="rId96" Type="http://schemas.openxmlformats.org/officeDocument/2006/relationships/slide" Target="slides/slide72.xml"/><Relationship Id="rId111"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6" Type="http://schemas.openxmlformats.org/officeDocument/2006/relationships/slide" Target="slides/slide82.xml"/><Relationship Id="rId114" Type="http://schemas.openxmlformats.org/officeDocument/2006/relationships/notesMaster" Target="notesMasters/notesMaster1.xml"/><Relationship Id="rId119"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slide" Target="slides/slide62.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5.xml"/><Relationship Id="rId109" Type="http://schemas.openxmlformats.org/officeDocument/2006/relationships/slide" Target="slides/slide8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47.xml"/><Relationship Id="rId92"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CC824B-B566-4F9E-8E0B-192AC83AB3F4}" type="datetimeFigureOut">
              <a:rPr lang="en-GB" smtClean="0"/>
              <a:t>18/11/2015</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A736DA5-BA0A-4CEF-99A9-08EBC7154664}" type="slidenum">
              <a:rPr lang="en-GB" smtClean="0"/>
              <a:t>‹N°›</a:t>
            </a:fld>
            <a:endParaRPr lang="en-GB" dirty="0"/>
          </a:p>
        </p:txBody>
      </p:sp>
    </p:spTree>
    <p:extLst>
      <p:ext uri="{BB962C8B-B14F-4D97-AF65-F5344CB8AC3E}">
        <p14:creationId xmlns:p14="http://schemas.microsoft.com/office/powerpoint/2010/main" val="3731726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wrap="square" lIns="0" tIns="0" rIns="0" bIns="0" numCol="1" anchor="t" anchorCtr="0" compatLnSpc="1">
            <a:prstTxWarp prst="textNoShape">
              <a:avLst/>
            </a:prstTxWarp>
          </a:bodyPr>
          <a:lstStyle/>
          <a:p>
            <a:pPr lvl="0"/>
            <a:r>
              <a:rPr lang="en-GB" altLang="en-US" dirty="0" smtClean="0"/>
              <a:t>Click to edit Master text styles</a:t>
            </a:r>
          </a:p>
          <a:p>
            <a:pPr lvl="1"/>
            <a:r>
              <a:rPr lang="en-GB" altLang="en-US" dirty="0" smtClean="0"/>
              <a:t>Second level</a:t>
            </a:r>
          </a:p>
          <a:p>
            <a:pPr lvl="2"/>
            <a:r>
              <a:rPr lang="en-GB" altLang="en-US" dirty="0" smtClean="0"/>
              <a:t>Third level</a:t>
            </a:r>
          </a:p>
          <a:p>
            <a:pPr lvl="3"/>
            <a:r>
              <a:rPr lang="en-GB" altLang="en-US" dirty="0" smtClean="0"/>
              <a:t>Fourth level</a:t>
            </a:r>
          </a:p>
          <a:p>
            <a:pPr lvl="4"/>
            <a:r>
              <a:rPr lang="en-GB" altLang="en-US" dirty="0" smtClean="0"/>
              <a:t>Fifth level</a:t>
            </a:r>
          </a:p>
        </p:txBody>
      </p:sp>
    </p:spTree>
    <p:extLst>
      <p:ext uri="{BB962C8B-B14F-4D97-AF65-F5344CB8AC3E}">
        <p14:creationId xmlns:p14="http://schemas.microsoft.com/office/powerpoint/2010/main" val="156705839"/>
      </p:ext>
    </p:extLst>
  </p:cSld>
  <p:clrMap bg1="lt1" tx1="dk1" bg2="lt2" tx2="dk2" accent1="accent1" accent2="accent2" accent3="accent3" accent4="accent4" accent5="accent5" accent6="accent6" hlink="hlink" folHlink="folHlink"/>
  <p:notesStyle>
    <a:lvl1pPr marL="0" indent="0" algn="l" defTabSz="712788" rtl="0" fontAlgn="base">
      <a:spcBef>
        <a:spcPct val="30000"/>
      </a:spcBef>
      <a:spcAft>
        <a:spcPct val="0"/>
      </a:spcAft>
      <a:buFont typeface="Wingdings" panose="05000000000000000000" pitchFamily="2" charset="2"/>
      <a:buNone/>
      <a:defRPr sz="900" kern="1200">
        <a:solidFill>
          <a:schemeClr val="tx1"/>
        </a:solidFill>
        <a:latin typeface="Helvetica 75 Bold" panose="020B0804020202020204" pitchFamily="34" charset="0"/>
        <a:ea typeface="ＭＳ Ｐゴシック" pitchFamily="34" charset="-128"/>
        <a:cs typeface="+mn-cs"/>
      </a:defRPr>
    </a:lvl1pPr>
    <a:lvl2pPr marL="114300" indent="-114300" algn="l" defTabSz="712788" rtl="0" fontAlgn="base">
      <a:spcBef>
        <a:spcPct val="30000"/>
      </a:spcBef>
      <a:spcAft>
        <a:spcPct val="0"/>
      </a:spcAft>
      <a:buFont typeface="Helvetica 75" panose="020B0804020202020204" pitchFamily="34" charset="0"/>
      <a:buChar char="−"/>
      <a:defRPr sz="900" kern="1200">
        <a:solidFill>
          <a:schemeClr val="tx1"/>
        </a:solidFill>
        <a:latin typeface="Helvetica 55 Roman" panose="020B0604020202020204" pitchFamily="34" charset="0"/>
        <a:ea typeface="ＭＳ Ｐゴシック" pitchFamily="34" charset="-128"/>
        <a:cs typeface="+mn-cs"/>
      </a:defRPr>
    </a:lvl2pPr>
    <a:lvl3pPr marL="230188" indent="-115888" algn="l" defTabSz="712788" rtl="0" fontAlgn="base">
      <a:spcBef>
        <a:spcPct val="30000"/>
      </a:spcBef>
      <a:spcAft>
        <a:spcPct val="0"/>
      </a:spcAft>
      <a:buFont typeface="Helvetica 75" panose="020B0804020202020204" pitchFamily="34" charset="0"/>
      <a:buChar char="−"/>
      <a:defRPr sz="900" kern="1200">
        <a:solidFill>
          <a:schemeClr val="tx1"/>
        </a:solidFill>
        <a:latin typeface="Helvetica 55 Roman" panose="020B0604020202020204" pitchFamily="34" charset="0"/>
        <a:ea typeface="ＭＳ Ｐゴシック" pitchFamily="34" charset="-128"/>
        <a:cs typeface="+mn-cs"/>
      </a:defRPr>
    </a:lvl3pPr>
    <a:lvl4pPr marL="342900" indent="-112713" algn="l" defTabSz="712788" rtl="0" fontAlgn="base">
      <a:spcBef>
        <a:spcPct val="30000"/>
      </a:spcBef>
      <a:spcAft>
        <a:spcPct val="0"/>
      </a:spcAft>
      <a:buFont typeface="Helvetica 75" panose="020B0804020202020204" pitchFamily="34" charset="0"/>
      <a:buChar char="−"/>
      <a:defRPr sz="900" kern="1200">
        <a:solidFill>
          <a:schemeClr val="tx1"/>
        </a:solidFill>
        <a:latin typeface="Helvetica 55 Roman" panose="020B0604020202020204" pitchFamily="34" charset="0"/>
        <a:ea typeface="ＭＳ Ｐゴシック" pitchFamily="34" charset="-128"/>
        <a:cs typeface="+mn-cs"/>
      </a:defRPr>
    </a:lvl4pPr>
    <a:lvl5pPr marL="457200" indent="-114300" algn="l" defTabSz="712788" rtl="0" fontAlgn="base">
      <a:spcBef>
        <a:spcPct val="30000"/>
      </a:spcBef>
      <a:spcAft>
        <a:spcPct val="0"/>
      </a:spcAft>
      <a:buFont typeface="Helvetica 75" panose="020B0804020202020204" pitchFamily="34" charset="0"/>
      <a:buChar char="−"/>
      <a:defRPr sz="900" kern="1200">
        <a:solidFill>
          <a:schemeClr val="tx1"/>
        </a:solidFill>
        <a:latin typeface="Helvetica 55 Roman" panose="020B0604020202020204" pitchFamily="34" charset="0"/>
        <a:ea typeface="ＭＳ Ｐゴシック" pitchFamily="34" charset="-128"/>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880158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97015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3229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900" b="1" dirty="0" smtClean="0">
              <a:solidFill>
                <a:schemeClr val="tx1"/>
              </a:solidFill>
              <a:latin typeface="Helvetica"/>
              <a:cs typeface="Helvetica"/>
            </a:endParaRPr>
          </a:p>
        </p:txBody>
      </p:sp>
    </p:spTree>
    <p:extLst>
      <p:ext uri="{BB962C8B-B14F-4D97-AF65-F5344CB8AC3E}">
        <p14:creationId xmlns:p14="http://schemas.microsoft.com/office/powerpoint/2010/main" val="2443456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900" b="1" dirty="0" smtClean="0">
              <a:solidFill>
                <a:schemeClr val="tx1"/>
              </a:solidFill>
              <a:latin typeface="Helvetica"/>
              <a:cs typeface="Helvetica"/>
            </a:endParaRPr>
          </a:p>
        </p:txBody>
      </p:sp>
    </p:spTree>
    <p:extLst>
      <p:ext uri="{BB962C8B-B14F-4D97-AF65-F5344CB8AC3E}">
        <p14:creationId xmlns:p14="http://schemas.microsoft.com/office/powerpoint/2010/main" val="3296968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089509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19015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5" name="Rectangle 14"/>
          <p:cNvSpPr/>
          <p:nvPr userDrawn="1"/>
        </p:nvSpPr>
        <p:spPr>
          <a:xfrm>
            <a:off x="167951" y="4469074"/>
            <a:ext cx="4237362" cy="48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rgbClr val="FF6600"/>
                </a:solidFill>
                <a:effectLst/>
                <a:uLnTx/>
                <a:uFillTx/>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3124192341"/>
      </p:ext>
    </p:extLst>
  </p:cSld>
  <p:clrMapOvr>
    <a:masterClrMapping/>
  </p:clrMapOvr>
  <p:transition spd="med">
    <p:fade/>
  </p:transition>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rgbClr val="FF6600"/>
                </a:solidFill>
                <a:effectLst/>
                <a:uLnTx/>
                <a:uFillTx/>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90000"/>
                </a:lnSpc>
                <a:spcBef>
                  <a:spcPts val="0"/>
                </a:spcBef>
                <a:spcAft>
                  <a:spcPts val="120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3660480712"/>
      </p:ext>
    </p:extLst>
  </p:cSld>
  <p:clrMapOvr>
    <a:masterClrMapping/>
  </p:clrMapOvr>
  <p:transition spd="med">
    <p:fade/>
  </p:transition>
  <p:timing>
    <p:tnLst>
      <p:par>
        <p:cTn id="1" dur="indefinite" restart="never" nodeType="tmRoot"/>
      </p:par>
    </p:tnLst>
  </p:timing>
  <p:hf sldNum="0" hdr="0" ftr="0"/>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843401"/>
      </p:ext>
    </p:extLst>
  </p:cSld>
  <p:clrMapOvr>
    <a:masterClrMapping/>
  </p:clrMapOvr>
  <p:transition spd="med">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838515865"/>
      </p:ext>
    </p:extLst>
  </p:cSld>
  <p:clrMapOvr>
    <a:masterClrMapping/>
  </p:clrMapOvr>
  <p:transition spd="med">
    <p:fade/>
  </p:transition>
  <p:timing>
    <p:tnLst>
      <p:par>
        <p:cTn id="1" dur="indefinite" restart="never" nodeType="tmRoot"/>
      </p:par>
    </p:tnLst>
  </p:timing>
  <p:hf sldNum="0" hdr="0" ftr="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3253124481"/>
      </p:ext>
    </p:extLst>
  </p:cSld>
  <p:clrMapOvr>
    <a:masterClrMapping/>
  </p:clrMapOvr>
  <p:transition spd="med">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024366037"/>
      </p:ext>
    </p:extLst>
  </p:cSld>
  <p:clrMapOvr>
    <a:masterClrMapping/>
  </p:clrMapOvr>
  <p:transition spd="med">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712498881"/>
      </p:ext>
    </p:extLst>
  </p:cSld>
  <p:clrMapOvr>
    <a:masterClrMapping/>
  </p:clrMapOvr>
  <p:transition spd="med">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468877638"/>
      </p:ext>
    </p:extLst>
  </p:cSld>
  <p:clrMapOvr>
    <a:masterClrMapping/>
  </p:clrMapOvr>
  <p:transition spd="med">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582494707"/>
      </p:ext>
    </p:extLst>
  </p:cSld>
  <p:clrMapOvr>
    <a:masterClrMapping/>
  </p:clrMapOvr>
  <p:transition spd="med">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457625082"/>
      </p:ext>
    </p:extLst>
  </p:cSld>
  <p:clrMapOvr>
    <a:masterClrMapping/>
  </p:clrMapOvr>
  <p:transition spd="med">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461784206"/>
      </p:ext>
    </p:extLst>
  </p:cSld>
  <p:clrMapOvr>
    <a:masterClrMapping/>
  </p:clrMapOvr>
  <p:transition spd="med">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20042"/>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1296914640"/>
      </p:ext>
    </p:extLst>
  </p:cSld>
  <p:clrMapOvr>
    <a:masterClrMapping/>
  </p:clrMapOvr>
  <p:transition spd="med">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1583716144"/>
      </p:ext>
    </p:extLst>
  </p:cSld>
  <p:clrMapOvr>
    <a:masterClrMapping/>
  </p:clrMapOvr>
  <p:transition spd="med">
    <p:fade/>
  </p:transition>
  <p:timing>
    <p:tnLst>
      <p:par>
        <p:cTn id="1" dur="indefinite" restart="never" nodeType="tmRoot"/>
      </p:par>
    </p:tnLst>
  </p:timing>
  <p:hf sldNum="0" hdr="0" ftr="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474670348"/>
      </p:ext>
    </p:extLst>
  </p:cSld>
  <p:clrMapOvr>
    <a:masterClrMapping/>
  </p:clrMapOvr>
  <p:transition spd="med">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921798972"/>
      </p:ext>
    </p:extLst>
  </p:cSld>
  <p:clrMapOvr>
    <a:masterClrMapping/>
  </p:clrMapOvr>
  <p:transition spd="med">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3626746609"/>
      </p:ext>
    </p:extLst>
  </p:cSld>
  <p:clrMapOvr>
    <a:masterClrMapping/>
  </p:clrMapOvr>
  <p:transition spd="med">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125479360"/>
      </p:ext>
    </p:extLst>
  </p:cSld>
  <p:clrMapOvr>
    <a:masterClrMapping/>
  </p:clrMapOvr>
  <p:transition spd="med">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805155591"/>
      </p:ext>
    </p:extLst>
  </p:cSld>
  <p:clrMapOvr>
    <a:masterClrMapping/>
  </p:clrMapOvr>
  <p:transition spd="med">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650040712"/>
      </p:ext>
    </p:extLst>
  </p:cSld>
  <p:clrMapOvr>
    <a:masterClrMapping/>
  </p:clrMapOvr>
  <p:transition spd="med">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794047209"/>
      </p:ext>
    </p:extLst>
  </p:cSld>
  <p:clrMapOvr>
    <a:masterClrMapping/>
  </p:clrMapOvr>
  <p:transition spd="med">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14501"/>
      </p:ext>
    </p:extLst>
  </p:cSld>
  <p:clrMapOvr>
    <a:masterClrMapping/>
  </p:clrMapOvr>
  <p:transition spd="med">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1500688437"/>
      </p:ext>
    </p:extLst>
  </p:cSld>
  <p:clrMapOvr>
    <a:masterClrMapping/>
  </p:clrMapOvr>
  <p:transition spd="med">
    <p:fade/>
  </p:transition>
  <p:timing>
    <p:tnLst>
      <p:par>
        <p:cTn id="1" dur="indefinite" restart="never" nodeType="tmRoot"/>
      </p:par>
    </p:tnLst>
  </p:timing>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585538537"/>
      </p:ext>
    </p:extLst>
  </p:cSld>
  <p:clrMapOvr>
    <a:masterClrMapping/>
  </p:clrMapOvr>
  <p:transition spd="med">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3613804117"/>
      </p:ext>
    </p:extLst>
  </p:cSld>
  <p:clrMapOvr>
    <a:masterClrMapping/>
  </p:clrMapOvr>
  <p:transition spd="med">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932887608"/>
      </p:ext>
    </p:extLst>
  </p:cSld>
  <p:clrMapOvr>
    <a:masterClrMapping/>
  </p:clrMapOvr>
  <p:transition spd="med">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4019280399"/>
      </p:ext>
    </p:extLst>
  </p:cSld>
  <p:clrMapOvr>
    <a:masterClrMapping/>
  </p:clrMapOvr>
  <p:transition spd="med">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707009097"/>
      </p:ext>
    </p:extLst>
  </p:cSld>
  <p:clrMapOvr>
    <a:masterClrMapping/>
  </p:clrMapOvr>
  <p:transition spd="med">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536688177"/>
      </p:ext>
    </p:extLst>
  </p:cSld>
  <p:clrMapOvr>
    <a:masterClrMapping/>
  </p:clrMapOvr>
  <p:transition spd="med">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445046582"/>
      </p:ext>
    </p:extLst>
  </p:cSld>
  <p:clrMapOvr>
    <a:masterClrMapping/>
  </p:clrMapOvr>
  <p:transition spd="med">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983637728"/>
      </p:ext>
    </p:extLst>
  </p:cSld>
  <p:clrMapOvr>
    <a:masterClrMapping/>
  </p:clrMapOvr>
  <p:transition spd="med">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270846"/>
      </p:ext>
    </p:extLst>
  </p:cSld>
  <p:clrMapOvr>
    <a:masterClrMapping/>
  </p:clrMapOvr>
  <p:transition spd="med">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15"/>
          <p:cNvSpPr/>
          <p:nvPr userDrawn="1"/>
        </p:nvSpPr>
        <p:spPr>
          <a:xfrm>
            <a:off x="167951" y="4469074"/>
            <a:ext cx="4237362" cy="48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en-US" smtClean="0"/>
              <a:t>Click to edit Master text styles</a:t>
            </a:r>
          </a:p>
          <a:p>
            <a:pPr lvl="1"/>
            <a:r>
              <a:rPr lang="en-US" smtClean="0"/>
              <a:t>Second level</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en-US" smtClean="0"/>
              <a:t>Click to edit Master text styles</a:t>
            </a:r>
          </a:p>
          <a:p>
            <a:pPr lvl="1"/>
            <a:r>
              <a:rPr lang="en-US" smtClean="0"/>
              <a:t>Second level</a:t>
            </a: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Tree>
    <p:extLst>
      <p:ext uri="{BB962C8B-B14F-4D97-AF65-F5344CB8AC3E}">
        <p14:creationId xmlns:p14="http://schemas.microsoft.com/office/powerpoint/2010/main" val="191905699"/>
      </p:ext>
    </p:extLst>
  </p:cSld>
  <p:clrMapOvr>
    <a:masterClrMapping/>
  </p:clrMapOvr>
  <p:transition spd="med">
    <p:fade/>
  </p:transition>
  <p:timing>
    <p:tnLst>
      <p:par>
        <p:cTn id="1" dur="indefinite" restart="never" nodeType="tmRoot"/>
      </p:par>
    </p:tnLst>
  </p:timing>
  <p:hf sldNum="0" hdr="0" ftr="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indent="-401638">
              <a:lnSpc>
                <a:spcPct val="85000"/>
              </a:lnSpc>
              <a:spcAft>
                <a:spcPts val="0"/>
              </a:spcAft>
              <a:buFont typeface="+mj-lt"/>
              <a:buAutoNum type="arabicPeriod"/>
              <a:defRPr sz="3000">
                <a:latin typeface="Helvetica 75 Bold" panose="020B0804020202020204" pitchFamily="34" charset="0"/>
              </a:defRPr>
            </a:lvl2pPr>
            <a:lvl3pPr marL="0" indent="0">
              <a:lnSpc>
                <a:spcPct val="85000"/>
              </a:lnSpc>
              <a:spcAft>
                <a:spcPts val="800"/>
              </a:spcAft>
              <a:buFont typeface="+mj-lt"/>
              <a:buNone/>
              <a:defRPr sz="3000"/>
            </a:lvl3pPr>
            <a:lvl4pPr marL="0" indent="0">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4597925"/>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486836567"/>
      </p:ext>
    </p:extLst>
  </p:cSld>
  <p:clrMapOvr>
    <a:masterClrMapping/>
  </p:clrMapOvr>
  <p:transition spd="med">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42553818"/>
      </p:ext>
    </p:extLst>
  </p:cSld>
  <p:clrMapOvr>
    <a:masterClrMapping/>
  </p:clrMapOvr>
  <p:transition spd="med">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816404"/>
      </p:ext>
    </p:extLst>
  </p:cSld>
  <p:clrMapOvr>
    <a:masterClrMapping/>
  </p:clrMapOvr>
  <p:transition spd="med">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7706039"/>
      </p:ext>
    </p:extLst>
  </p:cSld>
  <p:clrMapOvr>
    <a:masterClrMapping/>
  </p:clrMapOvr>
  <p:transition spd="med">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79365804"/>
      </p:ext>
    </p:extLst>
  </p:cSld>
  <p:clrMapOvr>
    <a:masterClrMapping/>
  </p:clrMapOvr>
  <p:transition spd="med">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9169658"/>
      </p:ext>
    </p:extLst>
  </p:cSld>
  <p:clrMapOvr>
    <a:masterClrMapping/>
  </p:clrMapOvr>
  <p:transition spd="med">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14230495"/>
      </p:ext>
    </p:extLst>
  </p:cSld>
  <p:clrMapOvr>
    <a:masterClrMapping/>
  </p:clrMapOvr>
  <p:transition spd="med">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028093"/>
      </p:ext>
    </p:extLst>
  </p:cSld>
  <p:clrMapOvr>
    <a:masterClrMapping/>
  </p:clrMapOvr>
  <p:transition spd="med">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tx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a:p>
            <a:pPr marL="401638" lvl="1" indent="-401638" algn="l" defTabSz="514350" rtl="0" eaLnBrk="1" fontAlgn="base" hangingPunct="1">
              <a:lnSpc>
                <a:spcPct val="90000"/>
              </a:lnSpc>
              <a:spcBef>
                <a:spcPct val="0"/>
              </a:spcBef>
              <a:spcAft>
                <a:spcPts val="400"/>
              </a:spcAft>
              <a:buFont typeface="+mj-lt"/>
              <a:buAutoNum type="arabicPeriod"/>
            </a:pPr>
            <a:endParaRPr lang="fr-FR" dirty="0" smtClean="0"/>
          </a:p>
        </p:txBody>
      </p:sp>
    </p:spTree>
    <p:extLst>
      <p:ext uri="{BB962C8B-B14F-4D97-AF65-F5344CB8AC3E}">
        <p14:creationId xmlns:p14="http://schemas.microsoft.com/office/powerpoint/2010/main" val="1401189042"/>
      </p:ext>
    </p:extLst>
  </p:cSld>
  <p:clrMapOvr>
    <a:masterClrMapping/>
  </p:clrMapOvr>
  <p:transition spd="med">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3318340420"/>
      </p:ext>
    </p:extLst>
  </p:cSld>
  <p:clrMapOvr>
    <a:masterClrMapping/>
  </p:clrMapOvr>
  <p:transition spd="med">
    <p:fade/>
  </p:transition>
  <p:timing>
    <p:tnLst>
      <p:par>
        <p:cTn id="1" dur="indefinite" restart="never" nodeType="tmRoot"/>
      </p:par>
    </p:tnLst>
  </p:timing>
  <p:hf sldNum="0" hdr="0" ftr="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2603495350"/>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827250999"/>
      </p:ext>
    </p:extLst>
  </p:cSld>
  <p:clrMapOvr>
    <a:masterClrMapping/>
  </p:clrMapOvr>
  <p:transition spd="med">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486170044"/>
      </p:ext>
    </p:extLst>
  </p:cSld>
  <p:clrMapOvr>
    <a:masterClrMapping/>
  </p:clrMapOvr>
  <p:transition spd="med">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106479879"/>
      </p:ext>
    </p:extLst>
  </p:cSld>
  <p:clrMapOvr>
    <a:masterClrMapping/>
  </p:clrMapOvr>
  <p:transition spd="med">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303171976"/>
      </p:ext>
    </p:extLst>
  </p:cSld>
  <p:clrMapOvr>
    <a:masterClrMapping/>
  </p:clrMapOvr>
  <p:transition spd="med">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741783435"/>
      </p:ext>
    </p:extLst>
  </p:cSld>
  <p:clrMapOvr>
    <a:masterClrMapping/>
  </p:clrMapOvr>
  <p:transition spd="med">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799465935"/>
      </p:ext>
    </p:extLst>
  </p:cSld>
  <p:clrMapOvr>
    <a:masterClrMapping/>
  </p:clrMapOvr>
  <p:transition spd="med">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423605732"/>
      </p:ext>
    </p:extLst>
  </p:cSld>
  <p:clrMapOvr>
    <a:masterClrMapping/>
  </p:clrMapOvr>
  <p:transition spd="med">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50085"/>
      </p:ext>
    </p:extLst>
  </p:cSld>
  <p:clrMapOvr>
    <a:masterClrMapping/>
  </p:clrMapOvr>
  <p:transition spd="med">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102624158"/>
      </p:ext>
    </p:extLst>
  </p:cSld>
  <p:clrMapOvr>
    <a:masterClrMapping/>
  </p:clrMapOvr>
  <p:transition spd="med">
    <p:fade/>
  </p:transition>
  <p:timing>
    <p:tnLst>
      <p:par>
        <p:cTn id="1" dur="indefinite" restart="never" nodeType="tmRoot"/>
      </p:par>
    </p:tnLst>
  </p:timing>
  <p:hf sldNum="0" hdr="0" ftr="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1992877150"/>
      </p:ext>
    </p:extLst>
  </p:cSld>
  <p:clrMapOvr>
    <a:masterClrMapping/>
  </p:clrMapOvr>
  <p:transition spd="med">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232947588"/>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474163180"/>
      </p:ext>
    </p:extLst>
  </p:cSld>
  <p:clrMapOvr>
    <a:masterClrMapping/>
  </p:clrMapOvr>
  <p:transition spd="med">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761452242"/>
      </p:ext>
    </p:extLst>
  </p:cSld>
  <p:clrMapOvr>
    <a:masterClrMapping/>
  </p:clrMapOvr>
  <p:transition spd="med">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3726385034"/>
      </p:ext>
    </p:extLst>
  </p:cSld>
  <p:clrMapOvr>
    <a:masterClrMapping/>
  </p:clrMapOvr>
  <p:transition spd="med">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580912159"/>
      </p:ext>
    </p:extLst>
  </p:cSld>
  <p:clrMapOvr>
    <a:masterClrMapping/>
  </p:clrMapOvr>
  <p:transition spd="med">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679699619"/>
      </p:ext>
    </p:extLst>
  </p:cSld>
  <p:clrMapOvr>
    <a:masterClrMapping/>
  </p:clrMapOvr>
  <p:transition spd="med">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2482953807"/>
      </p:ext>
    </p:extLst>
  </p:cSld>
  <p:clrMapOvr>
    <a:masterClrMapping/>
  </p:clrMapOvr>
  <p:transition spd="med">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716470"/>
      </p:ext>
    </p:extLst>
  </p:cSld>
  <p:clrMapOvr>
    <a:masterClrMapping/>
  </p:clrMapOvr>
  <p:transition spd="med">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1695303269"/>
      </p:ext>
    </p:extLst>
  </p:cSld>
  <p:clrMapOvr>
    <a:masterClrMapping/>
  </p:clrMapOvr>
  <p:transition spd="med">
    <p:fade/>
  </p:transition>
  <p:timing>
    <p:tnLst>
      <p:par>
        <p:cTn id="1" dur="indefinite" restart="never" nodeType="tmRoot"/>
      </p:par>
    </p:tnLst>
  </p:timing>
  <p:hf sldNum="0" hdr="0" ftr="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3710297677"/>
      </p:ext>
    </p:extLst>
  </p:cSld>
  <p:clrMapOvr>
    <a:masterClrMapping/>
  </p:clrMapOvr>
  <p:transition spd="med">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083279371"/>
      </p:ext>
    </p:extLst>
  </p:cSld>
  <p:clrMapOvr>
    <a:masterClrMapping/>
  </p:clrMapOvr>
  <p:transition spd="med">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476258435"/>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521486015"/>
      </p:ext>
    </p:extLst>
  </p:cSld>
  <p:clrMapOvr>
    <a:masterClrMapping/>
  </p:clrMapOvr>
  <p:transition spd="med">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21908626"/>
      </p:ext>
    </p:extLst>
  </p:cSld>
  <p:clrMapOvr>
    <a:masterClrMapping/>
  </p:clrMapOvr>
  <p:transition spd="med">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22234302"/>
      </p:ext>
    </p:extLst>
  </p:cSld>
  <p:clrMapOvr>
    <a:masterClrMapping/>
  </p:clrMapOvr>
  <p:transition spd="med">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4120065243"/>
      </p:ext>
    </p:extLst>
  </p:cSld>
  <p:clrMapOvr>
    <a:masterClrMapping/>
  </p:clrMapOvr>
  <p:transition spd="med">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655224911"/>
      </p:ext>
    </p:extLst>
  </p:cSld>
  <p:clrMapOvr>
    <a:masterClrMapping/>
  </p:clrMapOvr>
  <p:transition spd="med">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529618"/>
      </p:ext>
    </p:extLst>
  </p:cSld>
  <p:clrMapOvr>
    <a:masterClrMapping/>
  </p:clrMapOvr>
  <p:transition spd="med">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1695303269"/>
      </p:ext>
    </p:extLst>
  </p:cSld>
  <p:clrMapOvr>
    <a:masterClrMapping/>
  </p:clrMapOvr>
  <p:transition spd="med">
    <p:fade/>
  </p:transition>
  <p:timing>
    <p:tnLst>
      <p:par>
        <p:cTn id="1" dur="indefinite" restart="never" nodeType="tmRoot"/>
      </p:par>
    </p:tnLst>
  </p:timing>
  <p:hf sldNum="0" hdr="0" ftr="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3710297677"/>
      </p:ext>
    </p:extLst>
  </p:cSld>
  <p:clrMapOvr>
    <a:masterClrMapping/>
  </p:clrMapOvr>
  <p:transition spd="med">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083279371"/>
      </p:ext>
    </p:extLst>
  </p:cSld>
  <p:clrMapOvr>
    <a:masterClrMapping/>
  </p:clrMapOvr>
  <p:transition spd="med">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476258435"/>
      </p:ext>
    </p:extLst>
  </p:cSld>
  <p:clrMapOvr>
    <a:masterClrMapping/>
  </p:clrMapOvr>
  <p:transition spd="med">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21908626"/>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2684576275"/>
      </p:ext>
    </p:extLst>
  </p:cSld>
  <p:clrMapOvr>
    <a:masterClrMapping/>
  </p:clrMapOvr>
  <p:transition spd="med">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22234302"/>
      </p:ext>
    </p:extLst>
  </p:cSld>
  <p:clrMapOvr>
    <a:masterClrMapping/>
  </p:clrMapOvr>
  <p:transition spd="med">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4120065243"/>
      </p:ext>
    </p:extLst>
  </p:cSld>
  <p:clrMapOvr>
    <a:masterClrMapping/>
  </p:clrMapOvr>
  <p:transition spd="med">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655224911"/>
      </p:ext>
    </p:extLst>
  </p:cSld>
  <p:clrMapOvr>
    <a:masterClrMapping/>
  </p:clrMapOvr>
  <p:transition spd="med">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529618"/>
      </p:ext>
    </p:extLst>
  </p:cSld>
  <p:clrMapOvr>
    <a:masterClrMapping/>
  </p:clrMapOvr>
  <p:transition spd="med">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1695303269"/>
      </p:ext>
    </p:extLst>
  </p:cSld>
  <p:clrMapOvr>
    <a:masterClrMapping/>
  </p:clrMapOvr>
  <p:transition spd="med">
    <p:fade/>
  </p:transition>
  <p:timing>
    <p:tnLst>
      <p:par>
        <p:cTn id="1" dur="indefinite" restart="never" nodeType="tmRoot"/>
      </p:par>
    </p:tnLst>
  </p:timing>
  <p:hf sldNum="0" hdr="0" ftr="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3710297677"/>
      </p:ext>
    </p:extLst>
  </p:cSld>
  <p:clrMapOvr>
    <a:masterClrMapping/>
  </p:clrMapOvr>
  <p:transition spd="med">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083279371"/>
      </p:ext>
    </p:extLst>
  </p:cSld>
  <p:clrMapOvr>
    <a:masterClrMapping/>
  </p:clrMapOvr>
  <p:transition spd="med">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476258435"/>
      </p:ext>
    </p:extLst>
  </p:cSld>
  <p:clrMapOvr>
    <a:masterClrMapping/>
  </p:clrMapOvr>
  <p:transition spd="med">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21908626"/>
      </p:ext>
    </p:extLst>
  </p:cSld>
  <p:clrMapOvr>
    <a:masterClrMapping/>
  </p:clrMapOvr>
  <p:transition spd="med">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22234302"/>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956087"/>
      </p:ext>
    </p:extLst>
  </p:cSld>
  <p:clrMapOvr>
    <a:masterClrMapping/>
  </p:clrMapOvr>
  <p:transition spd="med">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4120065243"/>
      </p:ext>
    </p:extLst>
  </p:cSld>
  <p:clrMapOvr>
    <a:masterClrMapping/>
  </p:clrMapOvr>
  <p:transition spd="med">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655224911"/>
      </p:ext>
    </p:extLst>
  </p:cSld>
  <p:clrMapOvr>
    <a:masterClrMapping/>
  </p:clrMapOvr>
  <p:transition spd="med">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529618"/>
      </p:ext>
    </p:extLst>
  </p:cSld>
  <p:clrMapOvr>
    <a:masterClrMapping/>
  </p:clrMapOvr>
  <p:transition spd="med">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endParaRPr>
          </a:p>
        </p:txBody>
      </p:sp>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en-US" dirty="0" smtClean="0"/>
              <a:t>Click to edit Master text styles</a:t>
            </a:r>
          </a:p>
          <a:p>
            <a:pPr lvl="1"/>
            <a:r>
              <a:rPr lang="en-US" dirty="0" smtClean="0"/>
              <a:t>Second level</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en-US" dirty="0" smtClean="0"/>
              <a:t>Click to edit Master text styles</a:t>
            </a:r>
          </a:p>
          <a:p>
            <a:pPr lvl="1"/>
            <a:r>
              <a:rPr lang="en-US" dirty="0" smtClean="0"/>
              <a:t>Second level</a:t>
            </a:r>
          </a:p>
        </p:txBody>
      </p:sp>
      <p:grpSp>
        <p:nvGrpSpPr>
          <p:cNvPr id="73" name="Group 72"/>
          <p:cNvGrpSpPr/>
          <p:nvPr userDrawn="1"/>
        </p:nvGrpSpPr>
        <p:grpSpPr>
          <a:xfrm>
            <a:off x="339725" y="4132263"/>
            <a:ext cx="1598613" cy="676276"/>
            <a:chOff x="339725" y="4132263"/>
            <a:chExt cx="1598613" cy="676276"/>
          </a:xfrm>
        </p:grpSpPr>
        <p:grpSp>
          <p:nvGrpSpPr>
            <p:cNvPr id="72" name="Group 71"/>
            <p:cNvGrpSpPr/>
            <p:nvPr userDrawn="1"/>
          </p:nvGrpSpPr>
          <p:grpSpPr>
            <a:xfrm>
              <a:off x="339725" y="4132263"/>
              <a:ext cx="676275" cy="676275"/>
              <a:chOff x="339725" y="4132263"/>
              <a:chExt cx="676275" cy="676275"/>
            </a:xfrm>
          </p:grpSpPr>
          <p:sp>
            <p:nvSpPr>
              <p:cNvPr id="46" name="Rectangle 32"/>
              <p:cNvSpPr>
                <a:spLocks noChangeArrowheads="1"/>
              </p:cNvSpPr>
              <p:nvPr userDrawn="1"/>
            </p:nvSpPr>
            <p:spPr bwMode="auto">
              <a:xfrm>
                <a:off x="339725" y="4132263"/>
                <a:ext cx="676275" cy="676275"/>
              </a:xfrm>
              <a:prstGeom prst="rect">
                <a:avLst/>
              </a:prstGeom>
              <a:solidFill>
                <a:srgbClr val="FF6600"/>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grpSp>
            <p:nvGrpSpPr>
              <p:cNvPr id="71" name="Group 70"/>
              <p:cNvGrpSpPr/>
              <p:nvPr userDrawn="1"/>
            </p:nvGrpSpPr>
            <p:grpSpPr>
              <a:xfrm>
                <a:off x="373063" y="4625976"/>
                <a:ext cx="617538" cy="165100"/>
                <a:chOff x="373063" y="4625976"/>
                <a:chExt cx="617538" cy="165100"/>
              </a:xfrm>
            </p:grpSpPr>
            <p:sp>
              <p:nvSpPr>
                <p:cNvPr id="47" name="Freeform 33"/>
                <p:cNvSpPr>
                  <a:spLocks noEditPoints="1"/>
                </p:cNvSpPr>
                <p:nvPr userDrawn="1"/>
              </p:nvSpPr>
              <p:spPr bwMode="auto">
                <a:xfrm>
                  <a:off x="544513" y="4659313"/>
                  <a:ext cx="84138" cy="93663"/>
                </a:xfrm>
                <a:custGeom>
                  <a:avLst/>
                  <a:gdLst>
                    <a:gd name="T0" fmla="*/ 14 w 20"/>
                    <a:gd name="T1" fmla="*/ 20 h 22"/>
                    <a:gd name="T2" fmla="*/ 7 w 20"/>
                    <a:gd name="T3" fmla="*/ 22 h 22"/>
                    <a:gd name="T4" fmla="*/ 0 w 20"/>
                    <a:gd name="T5" fmla="*/ 16 h 22"/>
                    <a:gd name="T6" fmla="*/ 14 w 20"/>
                    <a:gd name="T7" fmla="*/ 7 h 22"/>
                    <a:gd name="T8" fmla="*/ 14 w 20"/>
                    <a:gd name="T9" fmla="*/ 6 h 22"/>
                    <a:gd name="T10" fmla="*/ 11 w 20"/>
                    <a:gd name="T11" fmla="*/ 4 h 22"/>
                    <a:gd name="T12" fmla="*/ 5 w 20"/>
                    <a:gd name="T13" fmla="*/ 6 h 22"/>
                    <a:gd name="T14" fmla="*/ 1 w 20"/>
                    <a:gd name="T15" fmla="*/ 4 h 22"/>
                    <a:gd name="T16" fmla="*/ 11 w 20"/>
                    <a:gd name="T17" fmla="*/ 0 h 22"/>
                    <a:gd name="T18" fmla="*/ 20 w 20"/>
                    <a:gd name="T19" fmla="*/ 6 h 22"/>
                    <a:gd name="T20" fmla="*/ 20 w 20"/>
                    <a:gd name="T21" fmla="*/ 22 h 22"/>
                    <a:gd name="T22" fmla="*/ 15 w 20"/>
                    <a:gd name="T23" fmla="*/ 22 h 22"/>
                    <a:gd name="T24" fmla="*/ 14 w 20"/>
                    <a:gd name="T25" fmla="*/ 20 h 22"/>
                    <a:gd name="T26" fmla="*/ 6 w 20"/>
                    <a:gd name="T27" fmla="*/ 16 h 22"/>
                    <a:gd name="T28" fmla="*/ 9 w 20"/>
                    <a:gd name="T29" fmla="*/ 18 h 22"/>
                    <a:gd name="T30" fmla="*/ 14 w 20"/>
                    <a:gd name="T31" fmla="*/ 16 h 22"/>
                    <a:gd name="T32" fmla="*/ 14 w 20"/>
                    <a:gd name="T33" fmla="*/ 11 h 22"/>
                    <a:gd name="T34" fmla="*/ 6 w 20"/>
                    <a:gd name="T3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2">
                      <a:moveTo>
                        <a:pt x="14" y="20"/>
                      </a:moveTo>
                      <a:cubicBezTo>
                        <a:pt x="12" y="22"/>
                        <a:pt x="9" y="22"/>
                        <a:pt x="7" y="22"/>
                      </a:cubicBezTo>
                      <a:cubicBezTo>
                        <a:pt x="3" y="22"/>
                        <a:pt x="0" y="20"/>
                        <a:pt x="0" y="16"/>
                      </a:cubicBezTo>
                      <a:cubicBezTo>
                        <a:pt x="0" y="11"/>
                        <a:pt x="5" y="8"/>
                        <a:pt x="14" y="7"/>
                      </a:cubicBezTo>
                      <a:cubicBezTo>
                        <a:pt x="14" y="6"/>
                        <a:pt x="14" y="6"/>
                        <a:pt x="14" y="6"/>
                      </a:cubicBezTo>
                      <a:cubicBezTo>
                        <a:pt x="14" y="4"/>
                        <a:pt x="13" y="4"/>
                        <a:pt x="11" y="4"/>
                      </a:cubicBezTo>
                      <a:cubicBezTo>
                        <a:pt x="8" y="4"/>
                        <a:pt x="7" y="4"/>
                        <a:pt x="5" y="6"/>
                      </a:cubicBezTo>
                      <a:cubicBezTo>
                        <a:pt x="1" y="4"/>
                        <a:pt x="1" y="4"/>
                        <a:pt x="1" y="4"/>
                      </a:cubicBezTo>
                      <a:cubicBezTo>
                        <a:pt x="3" y="1"/>
                        <a:pt x="7" y="0"/>
                        <a:pt x="11" y="0"/>
                      </a:cubicBezTo>
                      <a:cubicBezTo>
                        <a:pt x="16" y="0"/>
                        <a:pt x="20" y="2"/>
                        <a:pt x="20" y="6"/>
                      </a:cubicBezTo>
                      <a:cubicBezTo>
                        <a:pt x="20" y="6"/>
                        <a:pt x="20" y="22"/>
                        <a:pt x="20" y="22"/>
                      </a:cubicBezTo>
                      <a:cubicBezTo>
                        <a:pt x="15" y="22"/>
                        <a:pt x="15" y="22"/>
                        <a:pt x="15" y="22"/>
                      </a:cubicBezTo>
                      <a:lnTo>
                        <a:pt x="14" y="20"/>
                      </a:lnTo>
                      <a:close/>
                      <a:moveTo>
                        <a:pt x="6" y="16"/>
                      </a:moveTo>
                      <a:cubicBezTo>
                        <a:pt x="6" y="17"/>
                        <a:pt x="7" y="18"/>
                        <a:pt x="9" y="18"/>
                      </a:cubicBezTo>
                      <a:cubicBezTo>
                        <a:pt x="10" y="18"/>
                        <a:pt x="12" y="18"/>
                        <a:pt x="14" y="16"/>
                      </a:cubicBezTo>
                      <a:cubicBezTo>
                        <a:pt x="14" y="11"/>
                        <a:pt x="14" y="11"/>
                        <a:pt x="14" y="11"/>
                      </a:cubicBezTo>
                      <a:cubicBezTo>
                        <a:pt x="8" y="12"/>
                        <a:pt x="6" y="13"/>
                        <a:pt x="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48" name="Freeform 34"/>
                <p:cNvSpPr>
                  <a:spLocks/>
                </p:cNvSpPr>
                <p:nvPr userDrawn="1"/>
              </p:nvSpPr>
              <p:spPr bwMode="auto">
                <a:xfrm>
                  <a:off x="646113" y="4656138"/>
                  <a:ext cx="84138" cy="96838"/>
                </a:xfrm>
                <a:custGeom>
                  <a:avLst/>
                  <a:gdLst>
                    <a:gd name="T0" fmla="*/ 0 w 20"/>
                    <a:gd name="T1" fmla="*/ 2 h 23"/>
                    <a:gd name="T2" fmla="*/ 5 w 20"/>
                    <a:gd name="T3" fmla="*/ 1 h 23"/>
                    <a:gd name="T4" fmla="*/ 6 w 20"/>
                    <a:gd name="T5" fmla="*/ 4 h 23"/>
                    <a:gd name="T6" fmla="*/ 13 w 20"/>
                    <a:gd name="T7" fmla="*/ 0 h 23"/>
                    <a:gd name="T8" fmla="*/ 20 w 20"/>
                    <a:gd name="T9" fmla="*/ 8 h 23"/>
                    <a:gd name="T10" fmla="*/ 20 w 20"/>
                    <a:gd name="T11" fmla="*/ 23 h 23"/>
                    <a:gd name="T12" fmla="*/ 14 w 20"/>
                    <a:gd name="T13" fmla="*/ 23 h 23"/>
                    <a:gd name="T14" fmla="*/ 14 w 20"/>
                    <a:gd name="T15" fmla="*/ 9 h 23"/>
                    <a:gd name="T16" fmla="*/ 12 w 20"/>
                    <a:gd name="T17" fmla="*/ 5 h 23"/>
                    <a:gd name="T18" fmla="*/ 6 w 20"/>
                    <a:gd name="T19" fmla="*/ 7 h 23"/>
                    <a:gd name="T20" fmla="*/ 6 w 20"/>
                    <a:gd name="T21" fmla="*/ 23 h 23"/>
                    <a:gd name="T22" fmla="*/ 0 w 20"/>
                    <a:gd name="T23" fmla="*/ 23 h 23"/>
                    <a:gd name="T24" fmla="*/ 0 w 20"/>
                    <a:gd name="T25"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3">
                      <a:moveTo>
                        <a:pt x="0" y="2"/>
                      </a:moveTo>
                      <a:cubicBezTo>
                        <a:pt x="5" y="1"/>
                        <a:pt x="5" y="1"/>
                        <a:pt x="5" y="1"/>
                      </a:cubicBezTo>
                      <a:cubicBezTo>
                        <a:pt x="6" y="4"/>
                        <a:pt x="6" y="4"/>
                        <a:pt x="6" y="4"/>
                      </a:cubicBezTo>
                      <a:cubicBezTo>
                        <a:pt x="8" y="2"/>
                        <a:pt x="11" y="0"/>
                        <a:pt x="13" y="0"/>
                      </a:cubicBezTo>
                      <a:cubicBezTo>
                        <a:pt x="18" y="0"/>
                        <a:pt x="20" y="3"/>
                        <a:pt x="20" y="8"/>
                      </a:cubicBezTo>
                      <a:cubicBezTo>
                        <a:pt x="20" y="23"/>
                        <a:pt x="20" y="23"/>
                        <a:pt x="20" y="23"/>
                      </a:cubicBezTo>
                      <a:cubicBezTo>
                        <a:pt x="14" y="23"/>
                        <a:pt x="14" y="23"/>
                        <a:pt x="14" y="23"/>
                      </a:cubicBezTo>
                      <a:cubicBezTo>
                        <a:pt x="14" y="9"/>
                        <a:pt x="14" y="9"/>
                        <a:pt x="14" y="9"/>
                      </a:cubicBezTo>
                      <a:cubicBezTo>
                        <a:pt x="14" y="6"/>
                        <a:pt x="14" y="5"/>
                        <a:pt x="12" y="5"/>
                      </a:cubicBezTo>
                      <a:cubicBezTo>
                        <a:pt x="10" y="5"/>
                        <a:pt x="8" y="6"/>
                        <a:pt x="6" y="7"/>
                      </a:cubicBezTo>
                      <a:cubicBezTo>
                        <a:pt x="6" y="23"/>
                        <a:pt x="6" y="23"/>
                        <a:pt x="6" y="23"/>
                      </a:cubicBezTo>
                      <a:cubicBezTo>
                        <a:pt x="0" y="23"/>
                        <a:pt x="0" y="23"/>
                        <a:pt x="0" y="23"/>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49" name="Freeform 35"/>
                <p:cNvSpPr>
                  <a:spLocks noEditPoints="1"/>
                </p:cNvSpPr>
                <p:nvPr userDrawn="1"/>
              </p:nvSpPr>
              <p:spPr bwMode="auto">
                <a:xfrm>
                  <a:off x="849313" y="4656138"/>
                  <a:ext cx="90488" cy="101600"/>
                </a:xfrm>
                <a:custGeom>
                  <a:avLst/>
                  <a:gdLst>
                    <a:gd name="T0" fmla="*/ 11 w 21"/>
                    <a:gd name="T1" fmla="*/ 24 h 24"/>
                    <a:gd name="T2" fmla="*/ 0 w 21"/>
                    <a:gd name="T3" fmla="*/ 12 h 24"/>
                    <a:gd name="T4" fmla="*/ 11 w 21"/>
                    <a:gd name="T5" fmla="*/ 0 h 24"/>
                    <a:gd name="T6" fmla="*/ 21 w 21"/>
                    <a:gd name="T7" fmla="*/ 12 h 24"/>
                    <a:gd name="T8" fmla="*/ 21 w 21"/>
                    <a:gd name="T9" fmla="*/ 13 h 24"/>
                    <a:gd name="T10" fmla="*/ 6 w 21"/>
                    <a:gd name="T11" fmla="*/ 13 h 24"/>
                    <a:gd name="T12" fmla="*/ 11 w 21"/>
                    <a:gd name="T13" fmla="*/ 19 h 24"/>
                    <a:gd name="T14" fmla="*/ 16 w 21"/>
                    <a:gd name="T15" fmla="*/ 16 h 24"/>
                    <a:gd name="T16" fmla="*/ 20 w 21"/>
                    <a:gd name="T17" fmla="*/ 19 h 24"/>
                    <a:gd name="T18" fmla="*/ 11 w 21"/>
                    <a:gd name="T19" fmla="*/ 24 h 24"/>
                    <a:gd name="T20" fmla="*/ 15 w 21"/>
                    <a:gd name="T21" fmla="*/ 9 h 24"/>
                    <a:gd name="T22" fmla="*/ 11 w 21"/>
                    <a:gd name="T23" fmla="*/ 4 h 24"/>
                    <a:gd name="T24" fmla="*/ 6 w 21"/>
                    <a:gd name="T25" fmla="*/ 9 h 24"/>
                    <a:gd name="T26" fmla="*/ 15 w 21"/>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11" y="24"/>
                      </a:moveTo>
                      <a:cubicBezTo>
                        <a:pt x="4" y="24"/>
                        <a:pt x="0" y="19"/>
                        <a:pt x="0" y="12"/>
                      </a:cubicBezTo>
                      <a:cubicBezTo>
                        <a:pt x="0" y="5"/>
                        <a:pt x="4" y="0"/>
                        <a:pt x="11" y="0"/>
                      </a:cubicBezTo>
                      <a:cubicBezTo>
                        <a:pt x="17" y="0"/>
                        <a:pt x="21" y="5"/>
                        <a:pt x="21" y="12"/>
                      </a:cubicBezTo>
                      <a:cubicBezTo>
                        <a:pt x="21" y="12"/>
                        <a:pt x="21" y="13"/>
                        <a:pt x="21" y="13"/>
                      </a:cubicBezTo>
                      <a:cubicBezTo>
                        <a:pt x="6" y="13"/>
                        <a:pt x="6" y="13"/>
                        <a:pt x="6" y="13"/>
                      </a:cubicBezTo>
                      <a:cubicBezTo>
                        <a:pt x="6" y="17"/>
                        <a:pt x="8" y="19"/>
                        <a:pt x="11" y="19"/>
                      </a:cubicBezTo>
                      <a:cubicBezTo>
                        <a:pt x="13" y="19"/>
                        <a:pt x="15" y="18"/>
                        <a:pt x="16" y="16"/>
                      </a:cubicBezTo>
                      <a:cubicBezTo>
                        <a:pt x="20" y="19"/>
                        <a:pt x="20" y="19"/>
                        <a:pt x="20" y="19"/>
                      </a:cubicBezTo>
                      <a:cubicBezTo>
                        <a:pt x="19" y="22"/>
                        <a:pt x="15" y="24"/>
                        <a:pt x="11" y="24"/>
                      </a:cubicBezTo>
                      <a:close/>
                      <a:moveTo>
                        <a:pt x="15" y="9"/>
                      </a:moveTo>
                      <a:cubicBezTo>
                        <a:pt x="15" y="6"/>
                        <a:pt x="13" y="4"/>
                        <a:pt x="11" y="4"/>
                      </a:cubicBezTo>
                      <a:cubicBezTo>
                        <a:pt x="8" y="4"/>
                        <a:pt x="6" y="6"/>
                        <a:pt x="6" y="9"/>
                      </a:cubicBezTo>
                      <a:lnTo>
                        <a:pt x="15"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50" name="Freeform 36"/>
                <p:cNvSpPr>
                  <a:spLocks noEditPoints="1"/>
                </p:cNvSpPr>
                <p:nvPr userDrawn="1"/>
              </p:nvSpPr>
              <p:spPr bwMode="auto">
                <a:xfrm>
                  <a:off x="373063" y="4656138"/>
                  <a:ext cx="93663" cy="101600"/>
                </a:xfrm>
                <a:custGeom>
                  <a:avLst/>
                  <a:gdLst>
                    <a:gd name="T0" fmla="*/ 11 w 22"/>
                    <a:gd name="T1" fmla="*/ 24 h 24"/>
                    <a:gd name="T2" fmla="*/ 0 w 22"/>
                    <a:gd name="T3" fmla="*/ 12 h 24"/>
                    <a:gd name="T4" fmla="*/ 11 w 22"/>
                    <a:gd name="T5" fmla="*/ 0 h 24"/>
                    <a:gd name="T6" fmla="*/ 22 w 22"/>
                    <a:gd name="T7" fmla="*/ 12 h 24"/>
                    <a:gd name="T8" fmla="*/ 11 w 22"/>
                    <a:gd name="T9" fmla="*/ 24 h 24"/>
                    <a:gd name="T10" fmla="*/ 11 w 22"/>
                    <a:gd name="T11" fmla="*/ 5 h 24"/>
                    <a:gd name="T12" fmla="*/ 6 w 22"/>
                    <a:gd name="T13" fmla="*/ 12 h 24"/>
                    <a:gd name="T14" fmla="*/ 11 w 22"/>
                    <a:gd name="T15" fmla="*/ 19 h 24"/>
                    <a:gd name="T16" fmla="*/ 16 w 22"/>
                    <a:gd name="T17" fmla="*/ 12 h 24"/>
                    <a:gd name="T18" fmla="*/ 11 w 22"/>
                    <a:gd name="T1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4">
                      <a:moveTo>
                        <a:pt x="11" y="24"/>
                      </a:moveTo>
                      <a:cubicBezTo>
                        <a:pt x="6" y="24"/>
                        <a:pt x="0" y="20"/>
                        <a:pt x="0" y="12"/>
                      </a:cubicBezTo>
                      <a:cubicBezTo>
                        <a:pt x="0" y="4"/>
                        <a:pt x="6" y="0"/>
                        <a:pt x="11" y="0"/>
                      </a:cubicBezTo>
                      <a:cubicBezTo>
                        <a:pt x="17" y="0"/>
                        <a:pt x="22" y="4"/>
                        <a:pt x="22" y="12"/>
                      </a:cubicBezTo>
                      <a:cubicBezTo>
                        <a:pt x="22" y="20"/>
                        <a:pt x="17" y="24"/>
                        <a:pt x="11" y="24"/>
                      </a:cubicBezTo>
                      <a:close/>
                      <a:moveTo>
                        <a:pt x="11" y="5"/>
                      </a:moveTo>
                      <a:cubicBezTo>
                        <a:pt x="7" y="5"/>
                        <a:pt x="6" y="9"/>
                        <a:pt x="6" y="12"/>
                      </a:cubicBezTo>
                      <a:cubicBezTo>
                        <a:pt x="6" y="15"/>
                        <a:pt x="7" y="19"/>
                        <a:pt x="11" y="19"/>
                      </a:cubicBezTo>
                      <a:cubicBezTo>
                        <a:pt x="16" y="19"/>
                        <a:pt x="16" y="15"/>
                        <a:pt x="16" y="12"/>
                      </a:cubicBezTo>
                      <a:cubicBezTo>
                        <a:pt x="16" y="9"/>
                        <a:pt x="16"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51" name="Freeform 37"/>
                <p:cNvSpPr>
                  <a:spLocks/>
                </p:cNvSpPr>
                <p:nvPr userDrawn="1"/>
              </p:nvSpPr>
              <p:spPr bwMode="auto">
                <a:xfrm>
                  <a:off x="484188" y="4659313"/>
                  <a:ext cx="55563" cy="93663"/>
                </a:xfrm>
                <a:custGeom>
                  <a:avLst/>
                  <a:gdLst>
                    <a:gd name="T0" fmla="*/ 0 w 13"/>
                    <a:gd name="T1" fmla="*/ 0 h 22"/>
                    <a:gd name="T2" fmla="*/ 6 w 13"/>
                    <a:gd name="T3" fmla="*/ 0 h 22"/>
                    <a:gd name="T4" fmla="*/ 6 w 13"/>
                    <a:gd name="T5" fmla="*/ 3 h 22"/>
                    <a:gd name="T6" fmla="*/ 12 w 13"/>
                    <a:gd name="T7" fmla="*/ 0 h 22"/>
                    <a:gd name="T8" fmla="*/ 13 w 13"/>
                    <a:gd name="T9" fmla="*/ 0 h 22"/>
                    <a:gd name="T10" fmla="*/ 13 w 13"/>
                    <a:gd name="T11" fmla="*/ 5 h 22"/>
                    <a:gd name="T12" fmla="*/ 12 w 13"/>
                    <a:gd name="T13" fmla="*/ 5 h 22"/>
                    <a:gd name="T14" fmla="*/ 6 w 13"/>
                    <a:gd name="T15" fmla="*/ 7 h 22"/>
                    <a:gd name="T16" fmla="*/ 6 w 13"/>
                    <a:gd name="T17" fmla="*/ 22 h 22"/>
                    <a:gd name="T18" fmla="*/ 0 w 13"/>
                    <a:gd name="T19" fmla="*/ 22 h 22"/>
                    <a:gd name="T20" fmla="*/ 0 w 1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2">
                      <a:moveTo>
                        <a:pt x="0" y="0"/>
                      </a:moveTo>
                      <a:cubicBezTo>
                        <a:pt x="6" y="0"/>
                        <a:pt x="6" y="0"/>
                        <a:pt x="6" y="0"/>
                      </a:cubicBezTo>
                      <a:cubicBezTo>
                        <a:pt x="6" y="3"/>
                        <a:pt x="6" y="3"/>
                        <a:pt x="6" y="3"/>
                      </a:cubicBezTo>
                      <a:cubicBezTo>
                        <a:pt x="7" y="1"/>
                        <a:pt x="9" y="0"/>
                        <a:pt x="12" y="0"/>
                      </a:cubicBezTo>
                      <a:cubicBezTo>
                        <a:pt x="12" y="0"/>
                        <a:pt x="12" y="0"/>
                        <a:pt x="13" y="0"/>
                      </a:cubicBezTo>
                      <a:cubicBezTo>
                        <a:pt x="13" y="5"/>
                        <a:pt x="13" y="5"/>
                        <a:pt x="13" y="5"/>
                      </a:cubicBezTo>
                      <a:cubicBezTo>
                        <a:pt x="13" y="5"/>
                        <a:pt x="12" y="5"/>
                        <a:pt x="12" y="5"/>
                      </a:cubicBezTo>
                      <a:cubicBezTo>
                        <a:pt x="10" y="5"/>
                        <a:pt x="7" y="5"/>
                        <a:pt x="6" y="7"/>
                      </a:cubicBezTo>
                      <a:cubicBezTo>
                        <a:pt x="6" y="22"/>
                        <a:pt x="6" y="22"/>
                        <a:pt x="6" y="22"/>
                      </a:cubicBezTo>
                      <a:cubicBezTo>
                        <a:pt x="0" y="22"/>
                        <a:pt x="0" y="22"/>
                        <a:pt x="0" y="2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52" name="Freeform 38"/>
                <p:cNvSpPr>
                  <a:spLocks noEditPoints="1"/>
                </p:cNvSpPr>
                <p:nvPr userDrawn="1"/>
              </p:nvSpPr>
              <p:spPr bwMode="auto">
                <a:xfrm>
                  <a:off x="747713" y="4656138"/>
                  <a:ext cx="88900" cy="134938"/>
                </a:xfrm>
                <a:custGeom>
                  <a:avLst/>
                  <a:gdLst>
                    <a:gd name="T0" fmla="*/ 10 w 21"/>
                    <a:gd name="T1" fmla="*/ 18 h 32"/>
                    <a:gd name="T2" fmla="*/ 15 w 21"/>
                    <a:gd name="T3" fmla="*/ 11 h 32"/>
                    <a:gd name="T4" fmla="*/ 10 w 21"/>
                    <a:gd name="T5" fmla="*/ 5 h 32"/>
                    <a:gd name="T6" fmla="*/ 6 w 21"/>
                    <a:gd name="T7" fmla="*/ 11 h 32"/>
                    <a:gd name="T8" fmla="*/ 10 w 21"/>
                    <a:gd name="T9" fmla="*/ 18 h 32"/>
                    <a:gd name="T10" fmla="*/ 21 w 21"/>
                    <a:gd name="T11" fmla="*/ 1 h 32"/>
                    <a:gd name="T12" fmla="*/ 21 w 21"/>
                    <a:gd name="T13" fmla="*/ 22 h 32"/>
                    <a:gd name="T14" fmla="*/ 10 w 21"/>
                    <a:gd name="T15" fmla="*/ 32 h 32"/>
                    <a:gd name="T16" fmla="*/ 1 w 21"/>
                    <a:gd name="T17" fmla="*/ 26 h 32"/>
                    <a:gd name="T18" fmla="*/ 7 w 21"/>
                    <a:gd name="T19" fmla="*/ 25 h 32"/>
                    <a:gd name="T20" fmla="*/ 11 w 21"/>
                    <a:gd name="T21" fmla="*/ 27 h 32"/>
                    <a:gd name="T22" fmla="*/ 15 w 21"/>
                    <a:gd name="T23" fmla="*/ 23 h 32"/>
                    <a:gd name="T24" fmla="*/ 15 w 21"/>
                    <a:gd name="T25" fmla="*/ 20 h 32"/>
                    <a:gd name="T26" fmla="*/ 15 w 21"/>
                    <a:gd name="T27" fmla="*/ 20 h 32"/>
                    <a:gd name="T28" fmla="*/ 9 w 21"/>
                    <a:gd name="T29" fmla="*/ 23 h 32"/>
                    <a:gd name="T30" fmla="*/ 0 w 21"/>
                    <a:gd name="T31" fmla="*/ 12 h 32"/>
                    <a:gd name="T32" fmla="*/ 9 w 21"/>
                    <a:gd name="T33" fmla="*/ 0 h 32"/>
                    <a:gd name="T34" fmla="*/ 15 w 21"/>
                    <a:gd name="T35" fmla="*/ 4 h 32"/>
                    <a:gd name="T36" fmla="*/ 15 w 21"/>
                    <a:gd name="T37" fmla="*/ 4 h 32"/>
                    <a:gd name="T38" fmla="*/ 16 w 21"/>
                    <a:gd name="T39" fmla="*/ 1 h 32"/>
                    <a:gd name="T40" fmla="*/ 21 w 21"/>
                    <a:gd name="T41"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32">
                      <a:moveTo>
                        <a:pt x="10" y="18"/>
                      </a:moveTo>
                      <a:cubicBezTo>
                        <a:pt x="15" y="18"/>
                        <a:pt x="15" y="14"/>
                        <a:pt x="15" y="11"/>
                      </a:cubicBezTo>
                      <a:cubicBezTo>
                        <a:pt x="15" y="7"/>
                        <a:pt x="13" y="5"/>
                        <a:pt x="10" y="5"/>
                      </a:cubicBezTo>
                      <a:cubicBezTo>
                        <a:pt x="8" y="5"/>
                        <a:pt x="6" y="6"/>
                        <a:pt x="6" y="11"/>
                      </a:cubicBezTo>
                      <a:cubicBezTo>
                        <a:pt x="6" y="14"/>
                        <a:pt x="6" y="18"/>
                        <a:pt x="10" y="18"/>
                      </a:cubicBezTo>
                      <a:close/>
                      <a:moveTo>
                        <a:pt x="21" y="1"/>
                      </a:moveTo>
                      <a:cubicBezTo>
                        <a:pt x="21" y="22"/>
                        <a:pt x="21" y="22"/>
                        <a:pt x="21" y="22"/>
                      </a:cubicBezTo>
                      <a:cubicBezTo>
                        <a:pt x="21" y="26"/>
                        <a:pt x="20" y="32"/>
                        <a:pt x="10" y="32"/>
                      </a:cubicBezTo>
                      <a:cubicBezTo>
                        <a:pt x="6" y="32"/>
                        <a:pt x="2" y="30"/>
                        <a:pt x="1" y="26"/>
                      </a:cubicBezTo>
                      <a:cubicBezTo>
                        <a:pt x="7" y="25"/>
                        <a:pt x="7" y="25"/>
                        <a:pt x="7" y="25"/>
                      </a:cubicBezTo>
                      <a:cubicBezTo>
                        <a:pt x="7" y="26"/>
                        <a:pt x="7" y="27"/>
                        <a:pt x="11" y="27"/>
                      </a:cubicBezTo>
                      <a:cubicBezTo>
                        <a:pt x="14" y="27"/>
                        <a:pt x="15" y="26"/>
                        <a:pt x="15" y="23"/>
                      </a:cubicBezTo>
                      <a:cubicBezTo>
                        <a:pt x="15" y="20"/>
                        <a:pt x="15" y="20"/>
                        <a:pt x="15" y="20"/>
                      </a:cubicBezTo>
                      <a:cubicBezTo>
                        <a:pt x="15" y="20"/>
                        <a:pt x="15" y="20"/>
                        <a:pt x="15" y="20"/>
                      </a:cubicBezTo>
                      <a:cubicBezTo>
                        <a:pt x="14" y="22"/>
                        <a:pt x="13" y="23"/>
                        <a:pt x="9" y="23"/>
                      </a:cubicBezTo>
                      <a:cubicBezTo>
                        <a:pt x="4" y="23"/>
                        <a:pt x="0" y="20"/>
                        <a:pt x="0" y="12"/>
                      </a:cubicBezTo>
                      <a:cubicBezTo>
                        <a:pt x="0" y="5"/>
                        <a:pt x="4" y="1"/>
                        <a:pt x="9" y="0"/>
                      </a:cubicBezTo>
                      <a:cubicBezTo>
                        <a:pt x="13" y="0"/>
                        <a:pt x="15" y="3"/>
                        <a:pt x="15" y="4"/>
                      </a:cubicBezTo>
                      <a:cubicBezTo>
                        <a:pt x="15" y="4"/>
                        <a:pt x="15" y="4"/>
                        <a:pt x="15" y="4"/>
                      </a:cubicBezTo>
                      <a:cubicBezTo>
                        <a:pt x="16" y="1"/>
                        <a:pt x="16" y="1"/>
                        <a:pt x="16" y="1"/>
                      </a:cubicBezTo>
                      <a:lnTo>
                        <a:pt x="2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53" name="Freeform 39"/>
                <p:cNvSpPr>
                  <a:spLocks noEditPoints="1"/>
                </p:cNvSpPr>
                <p:nvPr userDrawn="1"/>
              </p:nvSpPr>
              <p:spPr bwMode="auto">
                <a:xfrm>
                  <a:off x="922338" y="4625976"/>
                  <a:ext cx="68263" cy="30163"/>
                </a:xfrm>
                <a:custGeom>
                  <a:avLst/>
                  <a:gdLst>
                    <a:gd name="T0" fmla="*/ 16 w 43"/>
                    <a:gd name="T1" fmla="*/ 3 h 19"/>
                    <a:gd name="T2" fmla="*/ 11 w 43"/>
                    <a:gd name="T3" fmla="*/ 3 h 19"/>
                    <a:gd name="T4" fmla="*/ 11 w 43"/>
                    <a:gd name="T5" fmla="*/ 19 h 19"/>
                    <a:gd name="T6" fmla="*/ 8 w 43"/>
                    <a:gd name="T7" fmla="*/ 19 h 19"/>
                    <a:gd name="T8" fmla="*/ 8 w 43"/>
                    <a:gd name="T9" fmla="*/ 3 h 19"/>
                    <a:gd name="T10" fmla="*/ 0 w 43"/>
                    <a:gd name="T11" fmla="*/ 3 h 19"/>
                    <a:gd name="T12" fmla="*/ 0 w 43"/>
                    <a:gd name="T13" fmla="*/ 0 h 19"/>
                    <a:gd name="T14" fmla="*/ 16 w 43"/>
                    <a:gd name="T15" fmla="*/ 0 h 19"/>
                    <a:gd name="T16" fmla="*/ 16 w 43"/>
                    <a:gd name="T17" fmla="*/ 3 h 19"/>
                    <a:gd name="T18" fmla="*/ 43 w 43"/>
                    <a:gd name="T19" fmla="*/ 19 h 19"/>
                    <a:gd name="T20" fmla="*/ 37 w 43"/>
                    <a:gd name="T21" fmla="*/ 19 h 19"/>
                    <a:gd name="T22" fmla="*/ 37 w 43"/>
                    <a:gd name="T23" fmla="*/ 3 h 19"/>
                    <a:gd name="T24" fmla="*/ 37 w 43"/>
                    <a:gd name="T25" fmla="*/ 3 h 19"/>
                    <a:gd name="T26" fmla="*/ 32 w 43"/>
                    <a:gd name="T27" fmla="*/ 19 h 19"/>
                    <a:gd name="T28" fmla="*/ 29 w 43"/>
                    <a:gd name="T29" fmla="*/ 19 h 19"/>
                    <a:gd name="T30" fmla="*/ 24 w 43"/>
                    <a:gd name="T31" fmla="*/ 3 h 19"/>
                    <a:gd name="T32" fmla="*/ 24 w 43"/>
                    <a:gd name="T33" fmla="*/ 3 h 19"/>
                    <a:gd name="T34" fmla="*/ 24 w 43"/>
                    <a:gd name="T35" fmla="*/ 19 h 19"/>
                    <a:gd name="T36" fmla="*/ 21 w 43"/>
                    <a:gd name="T37" fmla="*/ 19 h 19"/>
                    <a:gd name="T38" fmla="*/ 21 w 43"/>
                    <a:gd name="T39" fmla="*/ 0 h 19"/>
                    <a:gd name="T40" fmla="*/ 24 w 43"/>
                    <a:gd name="T41" fmla="*/ 0 h 19"/>
                    <a:gd name="T42" fmla="*/ 32 w 43"/>
                    <a:gd name="T43" fmla="*/ 13 h 19"/>
                    <a:gd name="T44" fmla="*/ 37 w 43"/>
                    <a:gd name="T45" fmla="*/ 0 h 19"/>
                    <a:gd name="T46" fmla="*/ 43 w 43"/>
                    <a:gd name="T47" fmla="*/ 0 h 19"/>
                    <a:gd name="T48" fmla="*/ 43 w 43"/>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19">
                      <a:moveTo>
                        <a:pt x="16" y="3"/>
                      </a:moveTo>
                      <a:lnTo>
                        <a:pt x="11" y="3"/>
                      </a:lnTo>
                      <a:lnTo>
                        <a:pt x="11" y="19"/>
                      </a:lnTo>
                      <a:lnTo>
                        <a:pt x="8" y="19"/>
                      </a:lnTo>
                      <a:lnTo>
                        <a:pt x="8" y="3"/>
                      </a:lnTo>
                      <a:lnTo>
                        <a:pt x="0" y="3"/>
                      </a:lnTo>
                      <a:lnTo>
                        <a:pt x="0" y="0"/>
                      </a:lnTo>
                      <a:lnTo>
                        <a:pt x="16" y="0"/>
                      </a:lnTo>
                      <a:lnTo>
                        <a:pt x="16" y="3"/>
                      </a:lnTo>
                      <a:close/>
                      <a:moveTo>
                        <a:pt x="43" y="19"/>
                      </a:moveTo>
                      <a:lnTo>
                        <a:pt x="37" y="19"/>
                      </a:lnTo>
                      <a:lnTo>
                        <a:pt x="37" y="3"/>
                      </a:lnTo>
                      <a:lnTo>
                        <a:pt x="37" y="3"/>
                      </a:lnTo>
                      <a:lnTo>
                        <a:pt x="32" y="19"/>
                      </a:lnTo>
                      <a:lnTo>
                        <a:pt x="29" y="19"/>
                      </a:lnTo>
                      <a:lnTo>
                        <a:pt x="24" y="3"/>
                      </a:lnTo>
                      <a:lnTo>
                        <a:pt x="24" y="3"/>
                      </a:lnTo>
                      <a:lnTo>
                        <a:pt x="24" y="19"/>
                      </a:lnTo>
                      <a:lnTo>
                        <a:pt x="21" y="19"/>
                      </a:lnTo>
                      <a:lnTo>
                        <a:pt x="21" y="0"/>
                      </a:lnTo>
                      <a:lnTo>
                        <a:pt x="24" y="0"/>
                      </a:lnTo>
                      <a:lnTo>
                        <a:pt x="32" y="13"/>
                      </a:lnTo>
                      <a:lnTo>
                        <a:pt x="37" y="0"/>
                      </a:lnTo>
                      <a:lnTo>
                        <a:pt x="43" y="0"/>
                      </a:lnTo>
                      <a:lnTo>
                        <a:pt x="4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grpSp>
        </p:grpSp>
        <p:grpSp>
          <p:nvGrpSpPr>
            <p:cNvPr id="70" name="Group 69"/>
            <p:cNvGrpSpPr/>
            <p:nvPr userDrawn="1"/>
          </p:nvGrpSpPr>
          <p:grpSpPr>
            <a:xfrm>
              <a:off x="1177925" y="4489451"/>
              <a:ext cx="760413" cy="319088"/>
              <a:chOff x="1177925" y="4489451"/>
              <a:chExt cx="760413" cy="319088"/>
            </a:xfrm>
          </p:grpSpPr>
          <p:sp>
            <p:nvSpPr>
              <p:cNvPr id="54" name="Freeform 40"/>
              <p:cNvSpPr>
                <a:spLocks/>
              </p:cNvSpPr>
              <p:nvPr userDrawn="1"/>
            </p:nvSpPr>
            <p:spPr bwMode="auto">
              <a:xfrm>
                <a:off x="1177925" y="4672013"/>
                <a:ext cx="106363" cy="136525"/>
              </a:xfrm>
              <a:custGeom>
                <a:avLst/>
                <a:gdLst>
                  <a:gd name="T0" fmla="*/ 5 w 25"/>
                  <a:gd name="T1" fmla="*/ 21 h 32"/>
                  <a:gd name="T2" fmla="*/ 13 w 25"/>
                  <a:gd name="T3" fmla="*/ 28 h 32"/>
                  <a:gd name="T4" fmla="*/ 20 w 25"/>
                  <a:gd name="T5" fmla="*/ 23 h 32"/>
                  <a:gd name="T6" fmla="*/ 17 w 25"/>
                  <a:gd name="T7" fmla="*/ 19 h 32"/>
                  <a:gd name="T8" fmla="*/ 8 w 25"/>
                  <a:gd name="T9" fmla="*/ 17 h 32"/>
                  <a:gd name="T10" fmla="*/ 1 w 25"/>
                  <a:gd name="T11" fmla="*/ 9 h 32"/>
                  <a:gd name="T12" fmla="*/ 12 w 25"/>
                  <a:gd name="T13" fmla="*/ 0 h 32"/>
                  <a:gd name="T14" fmla="*/ 24 w 25"/>
                  <a:gd name="T15" fmla="*/ 10 h 32"/>
                  <a:gd name="T16" fmla="*/ 19 w 25"/>
                  <a:gd name="T17" fmla="*/ 10 h 32"/>
                  <a:gd name="T18" fmla="*/ 12 w 25"/>
                  <a:gd name="T19" fmla="*/ 4 h 32"/>
                  <a:gd name="T20" fmla="*/ 6 w 25"/>
                  <a:gd name="T21" fmla="*/ 8 h 32"/>
                  <a:gd name="T22" fmla="*/ 10 w 25"/>
                  <a:gd name="T23" fmla="*/ 12 h 32"/>
                  <a:gd name="T24" fmla="*/ 19 w 25"/>
                  <a:gd name="T25" fmla="*/ 15 h 32"/>
                  <a:gd name="T26" fmla="*/ 25 w 25"/>
                  <a:gd name="T27" fmla="*/ 23 h 32"/>
                  <a:gd name="T28" fmla="*/ 13 w 25"/>
                  <a:gd name="T29" fmla="*/ 32 h 32"/>
                  <a:gd name="T30" fmla="*/ 0 w 25"/>
                  <a:gd name="T31" fmla="*/ 21 h 32"/>
                  <a:gd name="T32" fmla="*/ 5 w 25"/>
                  <a:gd name="T3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5" y="21"/>
                    </a:moveTo>
                    <a:cubicBezTo>
                      <a:pt x="5" y="26"/>
                      <a:pt x="9" y="28"/>
                      <a:pt x="13" y="28"/>
                    </a:cubicBezTo>
                    <a:cubicBezTo>
                      <a:pt x="18" y="28"/>
                      <a:pt x="20" y="26"/>
                      <a:pt x="20" y="23"/>
                    </a:cubicBezTo>
                    <a:cubicBezTo>
                      <a:pt x="20" y="21"/>
                      <a:pt x="18" y="20"/>
                      <a:pt x="17" y="19"/>
                    </a:cubicBezTo>
                    <a:cubicBezTo>
                      <a:pt x="15" y="19"/>
                      <a:pt x="12" y="18"/>
                      <a:pt x="8" y="17"/>
                    </a:cubicBezTo>
                    <a:cubicBezTo>
                      <a:pt x="3" y="15"/>
                      <a:pt x="1" y="12"/>
                      <a:pt x="1" y="9"/>
                    </a:cubicBezTo>
                    <a:cubicBezTo>
                      <a:pt x="1" y="3"/>
                      <a:pt x="7" y="0"/>
                      <a:pt x="12" y="0"/>
                    </a:cubicBezTo>
                    <a:cubicBezTo>
                      <a:pt x="19" y="0"/>
                      <a:pt x="24" y="3"/>
                      <a:pt x="24" y="10"/>
                    </a:cubicBezTo>
                    <a:cubicBezTo>
                      <a:pt x="19" y="10"/>
                      <a:pt x="19" y="10"/>
                      <a:pt x="19" y="10"/>
                    </a:cubicBezTo>
                    <a:cubicBezTo>
                      <a:pt x="19" y="6"/>
                      <a:pt x="16" y="4"/>
                      <a:pt x="12" y="4"/>
                    </a:cubicBezTo>
                    <a:cubicBezTo>
                      <a:pt x="10" y="4"/>
                      <a:pt x="6" y="5"/>
                      <a:pt x="6" y="8"/>
                    </a:cubicBezTo>
                    <a:cubicBezTo>
                      <a:pt x="6" y="11"/>
                      <a:pt x="8" y="12"/>
                      <a:pt x="10" y="12"/>
                    </a:cubicBezTo>
                    <a:cubicBezTo>
                      <a:pt x="11" y="13"/>
                      <a:pt x="17" y="14"/>
                      <a:pt x="19" y="15"/>
                    </a:cubicBezTo>
                    <a:cubicBezTo>
                      <a:pt x="23" y="16"/>
                      <a:pt x="25" y="19"/>
                      <a:pt x="25" y="23"/>
                    </a:cubicBezTo>
                    <a:cubicBezTo>
                      <a:pt x="25" y="30"/>
                      <a:pt x="19" y="32"/>
                      <a:pt x="13" y="32"/>
                    </a:cubicBezTo>
                    <a:cubicBezTo>
                      <a:pt x="6" y="32"/>
                      <a:pt x="0" y="29"/>
                      <a:pt x="0" y="21"/>
                    </a:cubicBezTo>
                    <a:lnTo>
                      <a:pt x="5" y="2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55" name="Freeform 41"/>
              <p:cNvSpPr>
                <a:spLocks noEditPoints="1"/>
              </p:cNvSpPr>
              <p:nvPr userDrawn="1"/>
            </p:nvSpPr>
            <p:spPr bwMode="auto">
              <a:xfrm>
                <a:off x="1296988" y="4710113"/>
                <a:ext cx="93663" cy="98425"/>
              </a:xfrm>
              <a:custGeom>
                <a:avLst/>
                <a:gdLst>
                  <a:gd name="T0" fmla="*/ 5 w 22"/>
                  <a:gd name="T1" fmla="*/ 13 h 23"/>
                  <a:gd name="T2" fmla="*/ 11 w 22"/>
                  <a:gd name="T3" fmla="*/ 19 h 23"/>
                  <a:gd name="T4" fmla="*/ 17 w 22"/>
                  <a:gd name="T5" fmla="*/ 16 h 23"/>
                  <a:gd name="T6" fmla="*/ 21 w 22"/>
                  <a:gd name="T7" fmla="*/ 16 h 23"/>
                  <a:gd name="T8" fmla="*/ 11 w 22"/>
                  <a:gd name="T9" fmla="*/ 23 h 23"/>
                  <a:gd name="T10" fmla="*/ 0 w 22"/>
                  <a:gd name="T11" fmla="*/ 11 h 23"/>
                  <a:gd name="T12" fmla="*/ 11 w 22"/>
                  <a:gd name="T13" fmla="*/ 0 h 23"/>
                  <a:gd name="T14" fmla="*/ 22 w 22"/>
                  <a:gd name="T15" fmla="*/ 13 h 23"/>
                  <a:gd name="T16" fmla="*/ 5 w 22"/>
                  <a:gd name="T17" fmla="*/ 13 h 23"/>
                  <a:gd name="T18" fmla="*/ 17 w 22"/>
                  <a:gd name="T19" fmla="*/ 9 h 23"/>
                  <a:gd name="T20" fmla="*/ 11 w 22"/>
                  <a:gd name="T21" fmla="*/ 4 h 23"/>
                  <a:gd name="T22" fmla="*/ 5 w 22"/>
                  <a:gd name="T23" fmla="*/ 9 h 23"/>
                  <a:gd name="T24" fmla="*/ 17 w 22"/>
                  <a:gd name="T2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5" y="13"/>
                    </a:moveTo>
                    <a:cubicBezTo>
                      <a:pt x="5" y="16"/>
                      <a:pt x="7" y="19"/>
                      <a:pt x="11" y="19"/>
                    </a:cubicBezTo>
                    <a:cubicBezTo>
                      <a:pt x="14" y="19"/>
                      <a:pt x="16" y="18"/>
                      <a:pt x="17" y="16"/>
                    </a:cubicBezTo>
                    <a:cubicBezTo>
                      <a:pt x="21" y="16"/>
                      <a:pt x="21" y="16"/>
                      <a:pt x="21" y="16"/>
                    </a:cubicBezTo>
                    <a:cubicBezTo>
                      <a:pt x="20" y="21"/>
                      <a:pt x="16" y="23"/>
                      <a:pt x="11" y="23"/>
                    </a:cubicBezTo>
                    <a:cubicBezTo>
                      <a:pt x="4" y="23"/>
                      <a:pt x="0" y="18"/>
                      <a:pt x="0" y="11"/>
                    </a:cubicBezTo>
                    <a:cubicBezTo>
                      <a:pt x="0" y="5"/>
                      <a:pt x="4" y="0"/>
                      <a:pt x="11" y="0"/>
                    </a:cubicBezTo>
                    <a:cubicBezTo>
                      <a:pt x="18" y="0"/>
                      <a:pt x="22" y="6"/>
                      <a:pt x="22" y="13"/>
                    </a:cubicBezTo>
                    <a:lnTo>
                      <a:pt x="5" y="13"/>
                    </a:lnTo>
                    <a:close/>
                    <a:moveTo>
                      <a:pt x="17" y="9"/>
                    </a:moveTo>
                    <a:cubicBezTo>
                      <a:pt x="16" y="6"/>
                      <a:pt x="14" y="4"/>
                      <a:pt x="11" y="4"/>
                    </a:cubicBezTo>
                    <a:cubicBezTo>
                      <a:pt x="7" y="4"/>
                      <a:pt x="5" y="6"/>
                      <a:pt x="5" y="9"/>
                    </a:cubicBezTo>
                    <a:lnTo>
                      <a:pt x="17" y="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56" name="Freeform 42"/>
              <p:cNvSpPr>
                <a:spLocks/>
              </p:cNvSpPr>
              <p:nvPr userDrawn="1"/>
            </p:nvSpPr>
            <p:spPr bwMode="auto">
              <a:xfrm>
                <a:off x="1403350" y="4710113"/>
                <a:ext cx="53975" cy="98425"/>
              </a:xfrm>
              <a:custGeom>
                <a:avLst/>
                <a:gdLst>
                  <a:gd name="T0" fmla="*/ 0 w 13"/>
                  <a:gd name="T1" fmla="*/ 0 h 23"/>
                  <a:gd name="T2" fmla="*/ 5 w 13"/>
                  <a:gd name="T3" fmla="*/ 0 h 23"/>
                  <a:gd name="T4" fmla="*/ 5 w 13"/>
                  <a:gd name="T5" fmla="*/ 5 h 23"/>
                  <a:gd name="T6" fmla="*/ 5 w 13"/>
                  <a:gd name="T7" fmla="*/ 5 h 23"/>
                  <a:gd name="T8" fmla="*/ 12 w 13"/>
                  <a:gd name="T9" fmla="*/ 0 h 23"/>
                  <a:gd name="T10" fmla="*/ 13 w 13"/>
                  <a:gd name="T11" fmla="*/ 0 h 23"/>
                  <a:gd name="T12" fmla="*/ 13 w 13"/>
                  <a:gd name="T13" fmla="*/ 5 h 23"/>
                  <a:gd name="T14" fmla="*/ 11 w 13"/>
                  <a:gd name="T15" fmla="*/ 4 h 23"/>
                  <a:gd name="T16" fmla="*/ 5 w 13"/>
                  <a:gd name="T17" fmla="*/ 12 h 23"/>
                  <a:gd name="T18" fmla="*/ 5 w 13"/>
                  <a:gd name="T19" fmla="*/ 23 h 23"/>
                  <a:gd name="T20" fmla="*/ 0 w 13"/>
                  <a:gd name="T21" fmla="*/ 23 h 23"/>
                  <a:gd name="T22" fmla="*/ 0 w 13"/>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23">
                    <a:moveTo>
                      <a:pt x="0" y="0"/>
                    </a:moveTo>
                    <a:cubicBezTo>
                      <a:pt x="5" y="0"/>
                      <a:pt x="5" y="0"/>
                      <a:pt x="5" y="0"/>
                    </a:cubicBezTo>
                    <a:cubicBezTo>
                      <a:pt x="5" y="5"/>
                      <a:pt x="5" y="5"/>
                      <a:pt x="5" y="5"/>
                    </a:cubicBezTo>
                    <a:cubicBezTo>
                      <a:pt x="5" y="5"/>
                      <a:pt x="5" y="5"/>
                      <a:pt x="5" y="5"/>
                    </a:cubicBezTo>
                    <a:cubicBezTo>
                      <a:pt x="6" y="2"/>
                      <a:pt x="9" y="0"/>
                      <a:pt x="12" y="0"/>
                    </a:cubicBezTo>
                    <a:cubicBezTo>
                      <a:pt x="13" y="0"/>
                      <a:pt x="13" y="0"/>
                      <a:pt x="13" y="0"/>
                    </a:cubicBezTo>
                    <a:cubicBezTo>
                      <a:pt x="13" y="5"/>
                      <a:pt x="13" y="5"/>
                      <a:pt x="13" y="5"/>
                    </a:cubicBezTo>
                    <a:cubicBezTo>
                      <a:pt x="13" y="4"/>
                      <a:pt x="12" y="4"/>
                      <a:pt x="11" y="4"/>
                    </a:cubicBezTo>
                    <a:cubicBezTo>
                      <a:pt x="8" y="4"/>
                      <a:pt x="5" y="7"/>
                      <a:pt x="5" y="12"/>
                    </a:cubicBezTo>
                    <a:cubicBezTo>
                      <a:pt x="5" y="23"/>
                      <a:pt x="5" y="23"/>
                      <a:pt x="5" y="23"/>
                    </a:cubicBezTo>
                    <a:cubicBezTo>
                      <a:pt x="0" y="23"/>
                      <a:pt x="0" y="23"/>
                      <a:pt x="0" y="23"/>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57" name="Freeform 43"/>
              <p:cNvSpPr>
                <a:spLocks/>
              </p:cNvSpPr>
              <p:nvPr userDrawn="1"/>
            </p:nvSpPr>
            <p:spPr bwMode="auto">
              <a:xfrm>
                <a:off x="1462088" y="4710113"/>
                <a:ext cx="93663" cy="98425"/>
              </a:xfrm>
              <a:custGeom>
                <a:avLst/>
                <a:gdLst>
                  <a:gd name="T0" fmla="*/ 0 w 59"/>
                  <a:gd name="T1" fmla="*/ 0 h 62"/>
                  <a:gd name="T2" fmla="*/ 16 w 59"/>
                  <a:gd name="T3" fmla="*/ 0 h 62"/>
                  <a:gd name="T4" fmla="*/ 32 w 59"/>
                  <a:gd name="T5" fmla="*/ 46 h 62"/>
                  <a:gd name="T6" fmla="*/ 32 w 59"/>
                  <a:gd name="T7" fmla="*/ 46 h 62"/>
                  <a:gd name="T8" fmla="*/ 46 w 59"/>
                  <a:gd name="T9" fmla="*/ 0 h 62"/>
                  <a:gd name="T10" fmla="*/ 59 w 59"/>
                  <a:gd name="T11" fmla="*/ 0 h 62"/>
                  <a:gd name="T12" fmla="*/ 38 w 59"/>
                  <a:gd name="T13" fmla="*/ 62 h 62"/>
                  <a:gd name="T14" fmla="*/ 24 w 59"/>
                  <a:gd name="T15" fmla="*/ 62 h 62"/>
                  <a:gd name="T16" fmla="*/ 0 w 59"/>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62">
                    <a:moveTo>
                      <a:pt x="0" y="0"/>
                    </a:moveTo>
                    <a:lnTo>
                      <a:pt x="16" y="0"/>
                    </a:lnTo>
                    <a:lnTo>
                      <a:pt x="32" y="46"/>
                    </a:lnTo>
                    <a:lnTo>
                      <a:pt x="32" y="46"/>
                    </a:lnTo>
                    <a:lnTo>
                      <a:pt x="46" y="0"/>
                    </a:lnTo>
                    <a:lnTo>
                      <a:pt x="59" y="0"/>
                    </a:lnTo>
                    <a:lnTo>
                      <a:pt x="38" y="62"/>
                    </a:lnTo>
                    <a:lnTo>
                      <a:pt x="24" y="6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58" name="Freeform 44"/>
              <p:cNvSpPr>
                <a:spLocks noEditPoints="1"/>
              </p:cNvSpPr>
              <p:nvPr userDrawn="1"/>
            </p:nvSpPr>
            <p:spPr bwMode="auto">
              <a:xfrm>
                <a:off x="1568450" y="4676776"/>
                <a:ext cx="20638" cy="131763"/>
              </a:xfrm>
              <a:custGeom>
                <a:avLst/>
                <a:gdLst>
                  <a:gd name="T0" fmla="*/ 0 w 13"/>
                  <a:gd name="T1" fmla="*/ 0 h 83"/>
                  <a:gd name="T2" fmla="*/ 13 w 13"/>
                  <a:gd name="T3" fmla="*/ 0 h 83"/>
                  <a:gd name="T4" fmla="*/ 13 w 13"/>
                  <a:gd name="T5" fmla="*/ 11 h 83"/>
                  <a:gd name="T6" fmla="*/ 0 w 13"/>
                  <a:gd name="T7" fmla="*/ 11 h 83"/>
                  <a:gd name="T8" fmla="*/ 0 w 13"/>
                  <a:gd name="T9" fmla="*/ 0 h 83"/>
                  <a:gd name="T10" fmla="*/ 0 w 13"/>
                  <a:gd name="T11" fmla="*/ 21 h 83"/>
                  <a:gd name="T12" fmla="*/ 13 w 13"/>
                  <a:gd name="T13" fmla="*/ 21 h 83"/>
                  <a:gd name="T14" fmla="*/ 13 w 13"/>
                  <a:gd name="T15" fmla="*/ 83 h 83"/>
                  <a:gd name="T16" fmla="*/ 0 w 13"/>
                  <a:gd name="T17" fmla="*/ 83 h 83"/>
                  <a:gd name="T18" fmla="*/ 0 w 13"/>
                  <a:gd name="T19" fmla="*/ 2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3">
                    <a:moveTo>
                      <a:pt x="0" y="0"/>
                    </a:moveTo>
                    <a:lnTo>
                      <a:pt x="13" y="0"/>
                    </a:lnTo>
                    <a:lnTo>
                      <a:pt x="13" y="11"/>
                    </a:lnTo>
                    <a:lnTo>
                      <a:pt x="0" y="11"/>
                    </a:lnTo>
                    <a:lnTo>
                      <a:pt x="0" y="0"/>
                    </a:lnTo>
                    <a:close/>
                    <a:moveTo>
                      <a:pt x="0" y="21"/>
                    </a:moveTo>
                    <a:lnTo>
                      <a:pt x="13" y="21"/>
                    </a:lnTo>
                    <a:lnTo>
                      <a:pt x="13" y="83"/>
                    </a:lnTo>
                    <a:lnTo>
                      <a:pt x="0" y="83"/>
                    </a:lnTo>
                    <a:lnTo>
                      <a:pt x="0" y="2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59" name="Freeform 45"/>
              <p:cNvSpPr>
                <a:spLocks/>
              </p:cNvSpPr>
              <p:nvPr userDrawn="1"/>
            </p:nvSpPr>
            <p:spPr bwMode="auto">
              <a:xfrm>
                <a:off x="1611313" y="4710113"/>
                <a:ext cx="88900" cy="98425"/>
              </a:xfrm>
              <a:custGeom>
                <a:avLst/>
                <a:gdLst>
                  <a:gd name="T0" fmla="*/ 16 w 21"/>
                  <a:gd name="T1" fmla="*/ 8 h 23"/>
                  <a:gd name="T2" fmla="*/ 11 w 21"/>
                  <a:gd name="T3" fmla="*/ 4 h 23"/>
                  <a:gd name="T4" fmla="*/ 5 w 21"/>
                  <a:gd name="T5" fmla="*/ 12 h 23"/>
                  <a:gd name="T6" fmla="*/ 11 w 21"/>
                  <a:gd name="T7" fmla="*/ 19 h 23"/>
                  <a:gd name="T8" fmla="*/ 16 w 21"/>
                  <a:gd name="T9" fmla="*/ 14 h 23"/>
                  <a:gd name="T10" fmla="*/ 21 w 21"/>
                  <a:gd name="T11" fmla="*/ 14 h 23"/>
                  <a:gd name="T12" fmla="*/ 11 w 21"/>
                  <a:gd name="T13" fmla="*/ 23 h 23"/>
                  <a:gd name="T14" fmla="*/ 0 w 21"/>
                  <a:gd name="T15" fmla="*/ 12 h 23"/>
                  <a:gd name="T16" fmla="*/ 11 w 21"/>
                  <a:gd name="T17" fmla="*/ 0 h 23"/>
                  <a:gd name="T18" fmla="*/ 21 w 21"/>
                  <a:gd name="T19" fmla="*/ 8 h 23"/>
                  <a:gd name="T20" fmla="*/ 16 w 21"/>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3">
                    <a:moveTo>
                      <a:pt x="16" y="8"/>
                    </a:moveTo>
                    <a:cubicBezTo>
                      <a:pt x="15" y="5"/>
                      <a:pt x="13" y="4"/>
                      <a:pt x="11" y="4"/>
                    </a:cubicBezTo>
                    <a:cubicBezTo>
                      <a:pt x="8" y="4"/>
                      <a:pt x="5" y="5"/>
                      <a:pt x="5" y="12"/>
                    </a:cubicBezTo>
                    <a:cubicBezTo>
                      <a:pt x="5" y="15"/>
                      <a:pt x="6" y="19"/>
                      <a:pt x="11" y="19"/>
                    </a:cubicBezTo>
                    <a:cubicBezTo>
                      <a:pt x="13" y="19"/>
                      <a:pt x="15" y="17"/>
                      <a:pt x="16" y="14"/>
                    </a:cubicBezTo>
                    <a:cubicBezTo>
                      <a:pt x="21" y="14"/>
                      <a:pt x="21" y="14"/>
                      <a:pt x="21" y="14"/>
                    </a:cubicBezTo>
                    <a:cubicBezTo>
                      <a:pt x="20" y="20"/>
                      <a:pt x="16" y="23"/>
                      <a:pt x="11" y="23"/>
                    </a:cubicBezTo>
                    <a:cubicBezTo>
                      <a:pt x="3" y="23"/>
                      <a:pt x="0" y="18"/>
                      <a:pt x="0" y="12"/>
                    </a:cubicBezTo>
                    <a:cubicBezTo>
                      <a:pt x="0" y="5"/>
                      <a:pt x="3" y="0"/>
                      <a:pt x="11" y="0"/>
                    </a:cubicBezTo>
                    <a:cubicBezTo>
                      <a:pt x="16" y="0"/>
                      <a:pt x="20" y="2"/>
                      <a:pt x="21" y="8"/>
                    </a:cubicBezTo>
                    <a:lnTo>
                      <a:pt x="16"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60" name="Freeform 46"/>
              <p:cNvSpPr>
                <a:spLocks noEditPoints="1"/>
              </p:cNvSpPr>
              <p:nvPr userDrawn="1"/>
            </p:nvSpPr>
            <p:spPr bwMode="auto">
              <a:xfrm>
                <a:off x="1712913" y="4710113"/>
                <a:ext cx="93663" cy="98425"/>
              </a:xfrm>
              <a:custGeom>
                <a:avLst/>
                <a:gdLst>
                  <a:gd name="T0" fmla="*/ 5 w 22"/>
                  <a:gd name="T1" fmla="*/ 13 h 23"/>
                  <a:gd name="T2" fmla="*/ 11 w 22"/>
                  <a:gd name="T3" fmla="*/ 19 h 23"/>
                  <a:gd name="T4" fmla="*/ 16 w 22"/>
                  <a:gd name="T5" fmla="*/ 16 h 23"/>
                  <a:gd name="T6" fmla="*/ 21 w 22"/>
                  <a:gd name="T7" fmla="*/ 16 h 23"/>
                  <a:gd name="T8" fmla="*/ 11 w 22"/>
                  <a:gd name="T9" fmla="*/ 23 h 23"/>
                  <a:gd name="T10" fmla="*/ 0 w 22"/>
                  <a:gd name="T11" fmla="*/ 11 h 23"/>
                  <a:gd name="T12" fmla="*/ 11 w 22"/>
                  <a:gd name="T13" fmla="*/ 0 h 23"/>
                  <a:gd name="T14" fmla="*/ 21 w 22"/>
                  <a:gd name="T15" fmla="*/ 13 h 23"/>
                  <a:gd name="T16" fmla="*/ 5 w 22"/>
                  <a:gd name="T17" fmla="*/ 13 h 23"/>
                  <a:gd name="T18" fmla="*/ 16 w 22"/>
                  <a:gd name="T19" fmla="*/ 9 h 23"/>
                  <a:gd name="T20" fmla="*/ 11 w 22"/>
                  <a:gd name="T21" fmla="*/ 4 h 23"/>
                  <a:gd name="T22" fmla="*/ 5 w 22"/>
                  <a:gd name="T23" fmla="*/ 9 h 23"/>
                  <a:gd name="T24" fmla="*/ 16 w 22"/>
                  <a:gd name="T2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5" y="13"/>
                    </a:moveTo>
                    <a:cubicBezTo>
                      <a:pt x="5" y="16"/>
                      <a:pt x="7" y="19"/>
                      <a:pt x="11" y="19"/>
                    </a:cubicBezTo>
                    <a:cubicBezTo>
                      <a:pt x="14" y="19"/>
                      <a:pt x="15" y="18"/>
                      <a:pt x="16" y="16"/>
                    </a:cubicBezTo>
                    <a:cubicBezTo>
                      <a:pt x="21" y="16"/>
                      <a:pt x="21" y="16"/>
                      <a:pt x="21" y="16"/>
                    </a:cubicBezTo>
                    <a:cubicBezTo>
                      <a:pt x="20" y="21"/>
                      <a:pt x="16" y="23"/>
                      <a:pt x="11" y="23"/>
                    </a:cubicBezTo>
                    <a:cubicBezTo>
                      <a:pt x="4" y="23"/>
                      <a:pt x="0" y="18"/>
                      <a:pt x="0" y="11"/>
                    </a:cubicBezTo>
                    <a:cubicBezTo>
                      <a:pt x="0" y="5"/>
                      <a:pt x="4" y="0"/>
                      <a:pt x="11" y="0"/>
                    </a:cubicBezTo>
                    <a:cubicBezTo>
                      <a:pt x="18" y="0"/>
                      <a:pt x="22" y="6"/>
                      <a:pt x="21" y="13"/>
                    </a:cubicBezTo>
                    <a:lnTo>
                      <a:pt x="5" y="13"/>
                    </a:lnTo>
                    <a:close/>
                    <a:moveTo>
                      <a:pt x="16" y="9"/>
                    </a:moveTo>
                    <a:cubicBezTo>
                      <a:pt x="16" y="6"/>
                      <a:pt x="14" y="4"/>
                      <a:pt x="11" y="4"/>
                    </a:cubicBezTo>
                    <a:cubicBezTo>
                      <a:pt x="7" y="4"/>
                      <a:pt x="5" y="6"/>
                      <a:pt x="5" y="9"/>
                    </a:cubicBezTo>
                    <a:lnTo>
                      <a:pt x="16" y="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61" name="Freeform 47"/>
              <p:cNvSpPr>
                <a:spLocks/>
              </p:cNvSpPr>
              <p:nvPr userDrawn="1"/>
            </p:nvSpPr>
            <p:spPr bwMode="auto">
              <a:xfrm>
                <a:off x="1814513" y="4710113"/>
                <a:ext cx="85725" cy="98425"/>
              </a:xfrm>
              <a:custGeom>
                <a:avLst/>
                <a:gdLst>
                  <a:gd name="T0" fmla="*/ 5 w 20"/>
                  <a:gd name="T1" fmla="*/ 15 h 23"/>
                  <a:gd name="T2" fmla="*/ 10 w 20"/>
                  <a:gd name="T3" fmla="*/ 19 h 23"/>
                  <a:gd name="T4" fmla="*/ 15 w 20"/>
                  <a:gd name="T5" fmla="*/ 16 h 23"/>
                  <a:gd name="T6" fmla="*/ 7 w 20"/>
                  <a:gd name="T7" fmla="*/ 13 h 23"/>
                  <a:gd name="T8" fmla="*/ 0 w 20"/>
                  <a:gd name="T9" fmla="*/ 6 h 23"/>
                  <a:gd name="T10" fmla="*/ 10 w 20"/>
                  <a:gd name="T11" fmla="*/ 0 h 23"/>
                  <a:gd name="T12" fmla="*/ 19 w 20"/>
                  <a:gd name="T13" fmla="*/ 7 h 23"/>
                  <a:gd name="T14" fmla="*/ 14 w 20"/>
                  <a:gd name="T15" fmla="*/ 7 h 23"/>
                  <a:gd name="T16" fmla="*/ 9 w 20"/>
                  <a:gd name="T17" fmla="*/ 4 h 23"/>
                  <a:gd name="T18" fmla="*/ 5 w 20"/>
                  <a:gd name="T19" fmla="*/ 6 h 23"/>
                  <a:gd name="T20" fmla="*/ 12 w 20"/>
                  <a:gd name="T21" fmla="*/ 9 h 23"/>
                  <a:gd name="T22" fmla="*/ 20 w 20"/>
                  <a:gd name="T23" fmla="*/ 16 h 23"/>
                  <a:gd name="T24" fmla="*/ 10 w 20"/>
                  <a:gd name="T25" fmla="*/ 23 h 23"/>
                  <a:gd name="T26" fmla="*/ 0 w 20"/>
                  <a:gd name="T27" fmla="*/ 15 h 23"/>
                  <a:gd name="T28" fmla="*/ 5 w 20"/>
                  <a:gd name="T2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5" y="15"/>
                    </a:moveTo>
                    <a:cubicBezTo>
                      <a:pt x="5" y="18"/>
                      <a:pt x="7" y="19"/>
                      <a:pt x="10" y="19"/>
                    </a:cubicBezTo>
                    <a:cubicBezTo>
                      <a:pt x="12" y="19"/>
                      <a:pt x="15" y="19"/>
                      <a:pt x="15" y="16"/>
                    </a:cubicBezTo>
                    <a:cubicBezTo>
                      <a:pt x="15" y="14"/>
                      <a:pt x="11" y="14"/>
                      <a:pt x="7" y="13"/>
                    </a:cubicBezTo>
                    <a:cubicBezTo>
                      <a:pt x="4" y="12"/>
                      <a:pt x="0" y="11"/>
                      <a:pt x="0" y="6"/>
                    </a:cubicBezTo>
                    <a:cubicBezTo>
                      <a:pt x="0" y="1"/>
                      <a:pt x="6" y="0"/>
                      <a:pt x="10" y="0"/>
                    </a:cubicBezTo>
                    <a:cubicBezTo>
                      <a:pt x="14" y="0"/>
                      <a:pt x="18" y="2"/>
                      <a:pt x="19" y="7"/>
                    </a:cubicBezTo>
                    <a:cubicBezTo>
                      <a:pt x="14" y="7"/>
                      <a:pt x="14" y="7"/>
                      <a:pt x="14" y="7"/>
                    </a:cubicBezTo>
                    <a:cubicBezTo>
                      <a:pt x="13" y="4"/>
                      <a:pt x="11" y="4"/>
                      <a:pt x="9" y="4"/>
                    </a:cubicBezTo>
                    <a:cubicBezTo>
                      <a:pt x="8" y="4"/>
                      <a:pt x="5" y="4"/>
                      <a:pt x="5" y="6"/>
                    </a:cubicBezTo>
                    <a:cubicBezTo>
                      <a:pt x="5" y="8"/>
                      <a:pt x="9" y="9"/>
                      <a:pt x="12" y="9"/>
                    </a:cubicBezTo>
                    <a:cubicBezTo>
                      <a:pt x="16" y="10"/>
                      <a:pt x="20" y="12"/>
                      <a:pt x="20" y="16"/>
                    </a:cubicBezTo>
                    <a:cubicBezTo>
                      <a:pt x="20" y="21"/>
                      <a:pt x="14" y="23"/>
                      <a:pt x="10" y="23"/>
                    </a:cubicBezTo>
                    <a:cubicBezTo>
                      <a:pt x="4" y="23"/>
                      <a:pt x="0" y="21"/>
                      <a:pt x="0" y="15"/>
                    </a:cubicBezTo>
                    <a:lnTo>
                      <a:pt x="5" y="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62" name="Freeform 48"/>
              <p:cNvSpPr>
                <a:spLocks noEditPoints="1"/>
              </p:cNvSpPr>
              <p:nvPr userDrawn="1"/>
            </p:nvSpPr>
            <p:spPr bwMode="auto">
              <a:xfrm>
                <a:off x="1181100" y="4489451"/>
                <a:ext cx="111125" cy="131763"/>
              </a:xfrm>
              <a:custGeom>
                <a:avLst/>
                <a:gdLst>
                  <a:gd name="T0" fmla="*/ 0 w 26"/>
                  <a:gd name="T1" fmla="*/ 0 h 31"/>
                  <a:gd name="T2" fmla="*/ 15 w 26"/>
                  <a:gd name="T3" fmla="*/ 0 h 31"/>
                  <a:gd name="T4" fmla="*/ 24 w 26"/>
                  <a:gd name="T5" fmla="*/ 8 h 31"/>
                  <a:gd name="T6" fmla="*/ 20 w 26"/>
                  <a:gd name="T7" fmla="*/ 14 h 31"/>
                  <a:gd name="T8" fmla="*/ 20 w 26"/>
                  <a:gd name="T9" fmla="*/ 14 h 31"/>
                  <a:gd name="T10" fmla="*/ 26 w 26"/>
                  <a:gd name="T11" fmla="*/ 22 h 31"/>
                  <a:gd name="T12" fmla="*/ 14 w 26"/>
                  <a:gd name="T13" fmla="*/ 31 h 31"/>
                  <a:gd name="T14" fmla="*/ 0 w 26"/>
                  <a:gd name="T15" fmla="*/ 31 h 31"/>
                  <a:gd name="T16" fmla="*/ 0 w 26"/>
                  <a:gd name="T17" fmla="*/ 0 h 31"/>
                  <a:gd name="T18" fmla="*/ 5 w 26"/>
                  <a:gd name="T19" fmla="*/ 13 h 31"/>
                  <a:gd name="T20" fmla="*/ 14 w 26"/>
                  <a:gd name="T21" fmla="*/ 13 h 31"/>
                  <a:gd name="T22" fmla="*/ 19 w 26"/>
                  <a:gd name="T23" fmla="*/ 9 h 31"/>
                  <a:gd name="T24" fmla="*/ 14 w 26"/>
                  <a:gd name="T25" fmla="*/ 4 h 31"/>
                  <a:gd name="T26" fmla="*/ 5 w 26"/>
                  <a:gd name="T27" fmla="*/ 4 h 31"/>
                  <a:gd name="T28" fmla="*/ 5 w 26"/>
                  <a:gd name="T29" fmla="*/ 13 h 31"/>
                  <a:gd name="T30" fmla="*/ 5 w 26"/>
                  <a:gd name="T31" fmla="*/ 27 h 31"/>
                  <a:gd name="T32" fmla="*/ 15 w 26"/>
                  <a:gd name="T33" fmla="*/ 27 h 31"/>
                  <a:gd name="T34" fmla="*/ 20 w 26"/>
                  <a:gd name="T35" fmla="*/ 22 h 31"/>
                  <a:gd name="T36" fmla="*/ 15 w 26"/>
                  <a:gd name="T37" fmla="*/ 17 h 31"/>
                  <a:gd name="T38" fmla="*/ 5 w 26"/>
                  <a:gd name="T39" fmla="*/ 17 h 31"/>
                  <a:gd name="T40" fmla="*/ 5 w 26"/>
                  <a:gd name="T41"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1">
                    <a:moveTo>
                      <a:pt x="0" y="0"/>
                    </a:moveTo>
                    <a:cubicBezTo>
                      <a:pt x="15" y="0"/>
                      <a:pt x="15" y="0"/>
                      <a:pt x="15" y="0"/>
                    </a:cubicBezTo>
                    <a:cubicBezTo>
                      <a:pt x="21" y="0"/>
                      <a:pt x="24" y="2"/>
                      <a:pt x="24" y="8"/>
                    </a:cubicBezTo>
                    <a:cubicBezTo>
                      <a:pt x="24" y="11"/>
                      <a:pt x="23" y="13"/>
                      <a:pt x="20" y="14"/>
                    </a:cubicBezTo>
                    <a:cubicBezTo>
                      <a:pt x="20" y="14"/>
                      <a:pt x="20" y="14"/>
                      <a:pt x="20" y="14"/>
                    </a:cubicBezTo>
                    <a:cubicBezTo>
                      <a:pt x="24" y="15"/>
                      <a:pt x="26" y="18"/>
                      <a:pt x="26" y="22"/>
                    </a:cubicBezTo>
                    <a:cubicBezTo>
                      <a:pt x="26" y="27"/>
                      <a:pt x="22" y="31"/>
                      <a:pt x="14" y="31"/>
                    </a:cubicBezTo>
                    <a:cubicBezTo>
                      <a:pt x="0" y="31"/>
                      <a:pt x="0" y="31"/>
                      <a:pt x="0" y="31"/>
                    </a:cubicBezTo>
                    <a:lnTo>
                      <a:pt x="0" y="0"/>
                    </a:lnTo>
                    <a:close/>
                    <a:moveTo>
                      <a:pt x="5" y="13"/>
                    </a:moveTo>
                    <a:cubicBezTo>
                      <a:pt x="14" y="13"/>
                      <a:pt x="14" y="13"/>
                      <a:pt x="14" y="13"/>
                    </a:cubicBezTo>
                    <a:cubicBezTo>
                      <a:pt x="17" y="13"/>
                      <a:pt x="19" y="11"/>
                      <a:pt x="19" y="9"/>
                    </a:cubicBezTo>
                    <a:cubicBezTo>
                      <a:pt x="19" y="5"/>
                      <a:pt x="17" y="4"/>
                      <a:pt x="14" y="4"/>
                    </a:cubicBezTo>
                    <a:cubicBezTo>
                      <a:pt x="5" y="4"/>
                      <a:pt x="5" y="4"/>
                      <a:pt x="5" y="4"/>
                    </a:cubicBezTo>
                    <a:lnTo>
                      <a:pt x="5" y="13"/>
                    </a:lnTo>
                    <a:close/>
                    <a:moveTo>
                      <a:pt x="5" y="27"/>
                    </a:moveTo>
                    <a:cubicBezTo>
                      <a:pt x="15" y="27"/>
                      <a:pt x="15" y="27"/>
                      <a:pt x="15" y="27"/>
                    </a:cubicBezTo>
                    <a:cubicBezTo>
                      <a:pt x="18" y="27"/>
                      <a:pt x="20" y="25"/>
                      <a:pt x="20" y="22"/>
                    </a:cubicBezTo>
                    <a:cubicBezTo>
                      <a:pt x="20" y="19"/>
                      <a:pt x="18" y="17"/>
                      <a:pt x="15" y="17"/>
                    </a:cubicBezTo>
                    <a:cubicBezTo>
                      <a:pt x="5" y="17"/>
                      <a:pt x="5" y="17"/>
                      <a:pt x="5" y="17"/>
                    </a:cubicBezTo>
                    <a:lnTo>
                      <a:pt x="5" y="2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63" name="Freeform 49"/>
              <p:cNvSpPr>
                <a:spLocks/>
              </p:cNvSpPr>
              <p:nvPr userDrawn="1"/>
            </p:nvSpPr>
            <p:spPr bwMode="auto">
              <a:xfrm>
                <a:off x="1309688" y="4524376"/>
                <a:ext cx="80963" cy="101600"/>
              </a:xfrm>
              <a:custGeom>
                <a:avLst/>
                <a:gdLst>
                  <a:gd name="T0" fmla="*/ 19 w 19"/>
                  <a:gd name="T1" fmla="*/ 23 h 24"/>
                  <a:gd name="T2" fmla="*/ 15 w 19"/>
                  <a:gd name="T3" fmla="*/ 23 h 24"/>
                  <a:gd name="T4" fmla="*/ 15 w 19"/>
                  <a:gd name="T5" fmla="*/ 20 h 24"/>
                  <a:gd name="T6" fmla="*/ 15 w 19"/>
                  <a:gd name="T7" fmla="*/ 20 h 24"/>
                  <a:gd name="T8" fmla="*/ 8 w 19"/>
                  <a:gd name="T9" fmla="*/ 24 h 24"/>
                  <a:gd name="T10" fmla="*/ 0 w 19"/>
                  <a:gd name="T11" fmla="*/ 15 h 24"/>
                  <a:gd name="T12" fmla="*/ 0 w 19"/>
                  <a:gd name="T13" fmla="*/ 0 h 24"/>
                  <a:gd name="T14" fmla="*/ 5 w 19"/>
                  <a:gd name="T15" fmla="*/ 0 h 24"/>
                  <a:gd name="T16" fmla="*/ 5 w 19"/>
                  <a:gd name="T17" fmla="*/ 14 h 24"/>
                  <a:gd name="T18" fmla="*/ 9 w 19"/>
                  <a:gd name="T19" fmla="*/ 20 h 24"/>
                  <a:gd name="T20" fmla="*/ 15 w 19"/>
                  <a:gd name="T21" fmla="*/ 14 h 24"/>
                  <a:gd name="T22" fmla="*/ 15 w 19"/>
                  <a:gd name="T23" fmla="*/ 0 h 24"/>
                  <a:gd name="T24" fmla="*/ 19 w 19"/>
                  <a:gd name="T25" fmla="*/ 0 h 24"/>
                  <a:gd name="T26" fmla="*/ 19 w 19"/>
                  <a:gd name="T2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4">
                    <a:moveTo>
                      <a:pt x="19" y="23"/>
                    </a:moveTo>
                    <a:cubicBezTo>
                      <a:pt x="15" y="23"/>
                      <a:pt x="15" y="23"/>
                      <a:pt x="15" y="23"/>
                    </a:cubicBezTo>
                    <a:cubicBezTo>
                      <a:pt x="15" y="20"/>
                      <a:pt x="15" y="20"/>
                      <a:pt x="15" y="20"/>
                    </a:cubicBezTo>
                    <a:cubicBezTo>
                      <a:pt x="15" y="20"/>
                      <a:pt x="15" y="20"/>
                      <a:pt x="15" y="20"/>
                    </a:cubicBezTo>
                    <a:cubicBezTo>
                      <a:pt x="13" y="22"/>
                      <a:pt x="11" y="24"/>
                      <a:pt x="8" y="24"/>
                    </a:cubicBezTo>
                    <a:cubicBezTo>
                      <a:pt x="2" y="24"/>
                      <a:pt x="0" y="21"/>
                      <a:pt x="0" y="15"/>
                    </a:cubicBezTo>
                    <a:cubicBezTo>
                      <a:pt x="0" y="0"/>
                      <a:pt x="0" y="0"/>
                      <a:pt x="0" y="0"/>
                    </a:cubicBezTo>
                    <a:cubicBezTo>
                      <a:pt x="5" y="0"/>
                      <a:pt x="5" y="0"/>
                      <a:pt x="5" y="0"/>
                    </a:cubicBezTo>
                    <a:cubicBezTo>
                      <a:pt x="5" y="14"/>
                      <a:pt x="5" y="14"/>
                      <a:pt x="5" y="14"/>
                    </a:cubicBezTo>
                    <a:cubicBezTo>
                      <a:pt x="5" y="18"/>
                      <a:pt x="6" y="20"/>
                      <a:pt x="9" y="20"/>
                    </a:cubicBezTo>
                    <a:cubicBezTo>
                      <a:pt x="13" y="20"/>
                      <a:pt x="15" y="17"/>
                      <a:pt x="15" y="14"/>
                    </a:cubicBezTo>
                    <a:cubicBezTo>
                      <a:pt x="15" y="0"/>
                      <a:pt x="15" y="0"/>
                      <a:pt x="15" y="0"/>
                    </a:cubicBezTo>
                    <a:cubicBezTo>
                      <a:pt x="19" y="0"/>
                      <a:pt x="19" y="0"/>
                      <a:pt x="19" y="0"/>
                    </a:cubicBezTo>
                    <a:lnTo>
                      <a:pt x="19" y="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64" name="Freeform 50"/>
              <p:cNvSpPr>
                <a:spLocks/>
              </p:cNvSpPr>
              <p:nvPr userDrawn="1"/>
            </p:nvSpPr>
            <p:spPr bwMode="auto">
              <a:xfrm>
                <a:off x="1406525" y="4524376"/>
                <a:ext cx="85725" cy="101600"/>
              </a:xfrm>
              <a:custGeom>
                <a:avLst/>
                <a:gdLst>
                  <a:gd name="T0" fmla="*/ 5 w 20"/>
                  <a:gd name="T1" fmla="*/ 16 h 24"/>
                  <a:gd name="T2" fmla="*/ 11 w 20"/>
                  <a:gd name="T3" fmla="*/ 20 h 24"/>
                  <a:gd name="T4" fmla="*/ 16 w 20"/>
                  <a:gd name="T5" fmla="*/ 17 h 24"/>
                  <a:gd name="T6" fmla="*/ 8 w 20"/>
                  <a:gd name="T7" fmla="*/ 13 h 24"/>
                  <a:gd name="T8" fmla="*/ 1 w 20"/>
                  <a:gd name="T9" fmla="*/ 6 h 24"/>
                  <a:gd name="T10" fmla="*/ 10 w 20"/>
                  <a:gd name="T11" fmla="*/ 0 h 24"/>
                  <a:gd name="T12" fmla="*/ 20 w 20"/>
                  <a:gd name="T13" fmla="*/ 7 h 24"/>
                  <a:gd name="T14" fmla="*/ 15 w 20"/>
                  <a:gd name="T15" fmla="*/ 7 h 24"/>
                  <a:gd name="T16" fmla="*/ 10 w 20"/>
                  <a:gd name="T17" fmla="*/ 4 h 24"/>
                  <a:gd name="T18" fmla="*/ 6 w 20"/>
                  <a:gd name="T19" fmla="*/ 6 h 24"/>
                  <a:gd name="T20" fmla="*/ 13 w 20"/>
                  <a:gd name="T21" fmla="*/ 10 h 24"/>
                  <a:gd name="T22" fmla="*/ 20 w 20"/>
                  <a:gd name="T23" fmla="*/ 16 h 24"/>
                  <a:gd name="T24" fmla="*/ 10 w 20"/>
                  <a:gd name="T25" fmla="*/ 24 h 24"/>
                  <a:gd name="T26" fmla="*/ 0 w 20"/>
                  <a:gd name="T27" fmla="*/ 16 h 24"/>
                  <a:gd name="T28" fmla="*/ 5 w 20"/>
                  <a:gd name="T2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5" y="16"/>
                    </a:moveTo>
                    <a:cubicBezTo>
                      <a:pt x="6" y="19"/>
                      <a:pt x="8" y="20"/>
                      <a:pt x="11" y="20"/>
                    </a:cubicBezTo>
                    <a:cubicBezTo>
                      <a:pt x="12" y="20"/>
                      <a:pt x="16" y="19"/>
                      <a:pt x="16" y="17"/>
                    </a:cubicBezTo>
                    <a:cubicBezTo>
                      <a:pt x="15" y="14"/>
                      <a:pt x="12" y="14"/>
                      <a:pt x="8" y="13"/>
                    </a:cubicBezTo>
                    <a:cubicBezTo>
                      <a:pt x="5" y="12"/>
                      <a:pt x="1" y="11"/>
                      <a:pt x="1" y="6"/>
                    </a:cubicBezTo>
                    <a:cubicBezTo>
                      <a:pt x="1" y="1"/>
                      <a:pt x="6" y="0"/>
                      <a:pt x="10" y="0"/>
                    </a:cubicBezTo>
                    <a:cubicBezTo>
                      <a:pt x="15" y="0"/>
                      <a:pt x="19" y="2"/>
                      <a:pt x="20" y="7"/>
                    </a:cubicBezTo>
                    <a:cubicBezTo>
                      <a:pt x="15" y="7"/>
                      <a:pt x="15" y="7"/>
                      <a:pt x="15" y="7"/>
                    </a:cubicBezTo>
                    <a:cubicBezTo>
                      <a:pt x="14" y="4"/>
                      <a:pt x="12" y="4"/>
                      <a:pt x="10" y="4"/>
                    </a:cubicBezTo>
                    <a:cubicBezTo>
                      <a:pt x="9" y="4"/>
                      <a:pt x="6" y="4"/>
                      <a:pt x="6" y="6"/>
                    </a:cubicBezTo>
                    <a:cubicBezTo>
                      <a:pt x="6" y="9"/>
                      <a:pt x="10" y="9"/>
                      <a:pt x="13" y="10"/>
                    </a:cubicBezTo>
                    <a:cubicBezTo>
                      <a:pt x="17" y="11"/>
                      <a:pt x="20" y="12"/>
                      <a:pt x="20" y="16"/>
                    </a:cubicBezTo>
                    <a:cubicBezTo>
                      <a:pt x="20" y="22"/>
                      <a:pt x="15" y="24"/>
                      <a:pt x="10" y="24"/>
                    </a:cubicBezTo>
                    <a:cubicBezTo>
                      <a:pt x="5" y="24"/>
                      <a:pt x="1" y="21"/>
                      <a:pt x="0" y="16"/>
                    </a:cubicBezTo>
                    <a:lnTo>
                      <a:pt x="5"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65" name="Freeform 51"/>
              <p:cNvSpPr>
                <a:spLocks noEditPoints="1"/>
              </p:cNvSpPr>
              <p:nvPr userDrawn="1"/>
            </p:nvSpPr>
            <p:spPr bwMode="auto">
              <a:xfrm>
                <a:off x="1509713" y="4489451"/>
                <a:ext cx="20638" cy="131763"/>
              </a:xfrm>
              <a:custGeom>
                <a:avLst/>
                <a:gdLst>
                  <a:gd name="T0" fmla="*/ 0 w 13"/>
                  <a:gd name="T1" fmla="*/ 0 h 83"/>
                  <a:gd name="T2" fmla="*/ 13 w 13"/>
                  <a:gd name="T3" fmla="*/ 0 h 83"/>
                  <a:gd name="T4" fmla="*/ 13 w 13"/>
                  <a:gd name="T5" fmla="*/ 14 h 83"/>
                  <a:gd name="T6" fmla="*/ 0 w 13"/>
                  <a:gd name="T7" fmla="*/ 14 h 83"/>
                  <a:gd name="T8" fmla="*/ 0 w 13"/>
                  <a:gd name="T9" fmla="*/ 0 h 83"/>
                  <a:gd name="T10" fmla="*/ 0 w 13"/>
                  <a:gd name="T11" fmla="*/ 22 h 83"/>
                  <a:gd name="T12" fmla="*/ 13 w 13"/>
                  <a:gd name="T13" fmla="*/ 22 h 83"/>
                  <a:gd name="T14" fmla="*/ 13 w 13"/>
                  <a:gd name="T15" fmla="*/ 83 h 83"/>
                  <a:gd name="T16" fmla="*/ 0 w 13"/>
                  <a:gd name="T17" fmla="*/ 83 h 83"/>
                  <a:gd name="T18" fmla="*/ 0 w 13"/>
                  <a:gd name="T19" fmla="*/ 2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3">
                    <a:moveTo>
                      <a:pt x="0" y="0"/>
                    </a:moveTo>
                    <a:lnTo>
                      <a:pt x="13" y="0"/>
                    </a:lnTo>
                    <a:lnTo>
                      <a:pt x="13" y="14"/>
                    </a:lnTo>
                    <a:lnTo>
                      <a:pt x="0" y="14"/>
                    </a:lnTo>
                    <a:lnTo>
                      <a:pt x="0" y="0"/>
                    </a:lnTo>
                    <a:close/>
                    <a:moveTo>
                      <a:pt x="0" y="22"/>
                    </a:moveTo>
                    <a:lnTo>
                      <a:pt x="13" y="22"/>
                    </a:lnTo>
                    <a:lnTo>
                      <a:pt x="13" y="83"/>
                    </a:lnTo>
                    <a:lnTo>
                      <a:pt x="0" y="83"/>
                    </a:lnTo>
                    <a:lnTo>
                      <a:pt x="0" y="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66" name="Freeform 52"/>
              <p:cNvSpPr>
                <a:spLocks/>
              </p:cNvSpPr>
              <p:nvPr userDrawn="1"/>
            </p:nvSpPr>
            <p:spPr bwMode="auto">
              <a:xfrm>
                <a:off x="1555750" y="4524376"/>
                <a:ext cx="80963" cy="96838"/>
              </a:xfrm>
              <a:custGeom>
                <a:avLst/>
                <a:gdLst>
                  <a:gd name="T0" fmla="*/ 0 w 19"/>
                  <a:gd name="T1" fmla="*/ 0 h 23"/>
                  <a:gd name="T2" fmla="*/ 4 w 19"/>
                  <a:gd name="T3" fmla="*/ 0 h 23"/>
                  <a:gd name="T4" fmla="*/ 4 w 19"/>
                  <a:gd name="T5" fmla="*/ 4 h 23"/>
                  <a:gd name="T6" fmla="*/ 4 w 19"/>
                  <a:gd name="T7" fmla="*/ 4 h 23"/>
                  <a:gd name="T8" fmla="*/ 11 w 19"/>
                  <a:gd name="T9" fmla="*/ 0 h 23"/>
                  <a:gd name="T10" fmla="*/ 19 w 19"/>
                  <a:gd name="T11" fmla="*/ 8 h 23"/>
                  <a:gd name="T12" fmla="*/ 19 w 19"/>
                  <a:gd name="T13" fmla="*/ 23 h 23"/>
                  <a:gd name="T14" fmla="*/ 14 w 19"/>
                  <a:gd name="T15" fmla="*/ 23 h 23"/>
                  <a:gd name="T16" fmla="*/ 14 w 19"/>
                  <a:gd name="T17" fmla="*/ 9 h 23"/>
                  <a:gd name="T18" fmla="*/ 10 w 19"/>
                  <a:gd name="T19" fmla="*/ 4 h 23"/>
                  <a:gd name="T20" fmla="*/ 5 w 19"/>
                  <a:gd name="T21" fmla="*/ 10 h 23"/>
                  <a:gd name="T22" fmla="*/ 5 w 19"/>
                  <a:gd name="T23" fmla="*/ 23 h 23"/>
                  <a:gd name="T24" fmla="*/ 0 w 19"/>
                  <a:gd name="T25" fmla="*/ 23 h 23"/>
                  <a:gd name="T26" fmla="*/ 0 w 19"/>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3">
                    <a:moveTo>
                      <a:pt x="0" y="0"/>
                    </a:moveTo>
                    <a:cubicBezTo>
                      <a:pt x="4" y="0"/>
                      <a:pt x="4" y="0"/>
                      <a:pt x="4" y="0"/>
                    </a:cubicBezTo>
                    <a:cubicBezTo>
                      <a:pt x="4" y="4"/>
                      <a:pt x="4" y="4"/>
                      <a:pt x="4" y="4"/>
                    </a:cubicBezTo>
                    <a:cubicBezTo>
                      <a:pt x="4" y="4"/>
                      <a:pt x="4" y="4"/>
                      <a:pt x="4" y="4"/>
                    </a:cubicBezTo>
                    <a:cubicBezTo>
                      <a:pt x="6" y="1"/>
                      <a:pt x="9" y="0"/>
                      <a:pt x="11" y="0"/>
                    </a:cubicBezTo>
                    <a:cubicBezTo>
                      <a:pt x="16" y="0"/>
                      <a:pt x="19" y="2"/>
                      <a:pt x="19" y="8"/>
                    </a:cubicBezTo>
                    <a:cubicBezTo>
                      <a:pt x="19" y="23"/>
                      <a:pt x="19" y="23"/>
                      <a:pt x="19" y="23"/>
                    </a:cubicBezTo>
                    <a:cubicBezTo>
                      <a:pt x="14" y="23"/>
                      <a:pt x="14" y="23"/>
                      <a:pt x="14" y="23"/>
                    </a:cubicBezTo>
                    <a:cubicBezTo>
                      <a:pt x="14" y="9"/>
                      <a:pt x="14" y="9"/>
                      <a:pt x="14" y="9"/>
                    </a:cubicBezTo>
                    <a:cubicBezTo>
                      <a:pt x="14" y="5"/>
                      <a:pt x="13" y="4"/>
                      <a:pt x="10" y="4"/>
                    </a:cubicBezTo>
                    <a:cubicBezTo>
                      <a:pt x="7" y="4"/>
                      <a:pt x="5" y="6"/>
                      <a:pt x="5" y="10"/>
                    </a:cubicBezTo>
                    <a:cubicBezTo>
                      <a:pt x="5" y="23"/>
                      <a:pt x="5" y="23"/>
                      <a:pt x="5" y="23"/>
                    </a:cubicBezTo>
                    <a:cubicBezTo>
                      <a:pt x="0" y="23"/>
                      <a:pt x="0" y="23"/>
                      <a:pt x="0" y="23"/>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67" name="Freeform 53"/>
              <p:cNvSpPr>
                <a:spLocks noEditPoints="1"/>
              </p:cNvSpPr>
              <p:nvPr userDrawn="1"/>
            </p:nvSpPr>
            <p:spPr bwMode="auto">
              <a:xfrm>
                <a:off x="1657350" y="4524376"/>
                <a:ext cx="93663" cy="101600"/>
              </a:xfrm>
              <a:custGeom>
                <a:avLst/>
                <a:gdLst>
                  <a:gd name="T0" fmla="*/ 5 w 22"/>
                  <a:gd name="T1" fmla="*/ 13 h 24"/>
                  <a:gd name="T2" fmla="*/ 11 w 22"/>
                  <a:gd name="T3" fmla="*/ 20 h 24"/>
                  <a:gd name="T4" fmla="*/ 16 w 22"/>
                  <a:gd name="T5" fmla="*/ 16 h 24"/>
                  <a:gd name="T6" fmla="*/ 21 w 22"/>
                  <a:gd name="T7" fmla="*/ 16 h 24"/>
                  <a:gd name="T8" fmla="*/ 11 w 22"/>
                  <a:gd name="T9" fmla="*/ 24 h 24"/>
                  <a:gd name="T10" fmla="*/ 0 w 22"/>
                  <a:gd name="T11" fmla="*/ 12 h 24"/>
                  <a:gd name="T12" fmla="*/ 10 w 22"/>
                  <a:gd name="T13" fmla="*/ 0 h 24"/>
                  <a:gd name="T14" fmla="*/ 21 w 22"/>
                  <a:gd name="T15" fmla="*/ 13 h 24"/>
                  <a:gd name="T16" fmla="*/ 5 w 22"/>
                  <a:gd name="T17" fmla="*/ 13 h 24"/>
                  <a:gd name="T18" fmla="*/ 16 w 22"/>
                  <a:gd name="T19" fmla="*/ 10 h 24"/>
                  <a:gd name="T20" fmla="*/ 10 w 22"/>
                  <a:gd name="T21" fmla="*/ 4 h 24"/>
                  <a:gd name="T22" fmla="*/ 5 w 22"/>
                  <a:gd name="T23" fmla="*/ 10 h 24"/>
                  <a:gd name="T24" fmla="*/ 16 w 22"/>
                  <a:gd name="T25"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4">
                    <a:moveTo>
                      <a:pt x="5" y="13"/>
                    </a:moveTo>
                    <a:cubicBezTo>
                      <a:pt x="5" y="17"/>
                      <a:pt x="6" y="20"/>
                      <a:pt x="11" y="20"/>
                    </a:cubicBezTo>
                    <a:cubicBezTo>
                      <a:pt x="13" y="20"/>
                      <a:pt x="15" y="18"/>
                      <a:pt x="16" y="16"/>
                    </a:cubicBezTo>
                    <a:cubicBezTo>
                      <a:pt x="21" y="16"/>
                      <a:pt x="21" y="16"/>
                      <a:pt x="21" y="16"/>
                    </a:cubicBezTo>
                    <a:cubicBezTo>
                      <a:pt x="20" y="21"/>
                      <a:pt x="15" y="24"/>
                      <a:pt x="11" y="24"/>
                    </a:cubicBezTo>
                    <a:cubicBezTo>
                      <a:pt x="4" y="24"/>
                      <a:pt x="0" y="19"/>
                      <a:pt x="0" y="12"/>
                    </a:cubicBezTo>
                    <a:cubicBezTo>
                      <a:pt x="0" y="5"/>
                      <a:pt x="4" y="0"/>
                      <a:pt x="10" y="0"/>
                    </a:cubicBezTo>
                    <a:cubicBezTo>
                      <a:pt x="18" y="0"/>
                      <a:pt x="22" y="6"/>
                      <a:pt x="21" y="13"/>
                    </a:cubicBezTo>
                    <a:lnTo>
                      <a:pt x="5" y="13"/>
                    </a:lnTo>
                    <a:close/>
                    <a:moveTo>
                      <a:pt x="16" y="10"/>
                    </a:moveTo>
                    <a:cubicBezTo>
                      <a:pt x="16" y="7"/>
                      <a:pt x="14" y="4"/>
                      <a:pt x="10" y="4"/>
                    </a:cubicBezTo>
                    <a:cubicBezTo>
                      <a:pt x="7" y="4"/>
                      <a:pt x="5" y="6"/>
                      <a:pt x="5" y="10"/>
                    </a:cubicBezTo>
                    <a:lnTo>
                      <a:pt x="16"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68" name="Freeform 54"/>
              <p:cNvSpPr>
                <a:spLocks/>
              </p:cNvSpPr>
              <p:nvPr userDrawn="1"/>
            </p:nvSpPr>
            <p:spPr bwMode="auto">
              <a:xfrm>
                <a:off x="1760538" y="4524376"/>
                <a:ext cx="84138" cy="101600"/>
              </a:xfrm>
              <a:custGeom>
                <a:avLst/>
                <a:gdLst>
                  <a:gd name="T0" fmla="*/ 5 w 20"/>
                  <a:gd name="T1" fmla="*/ 16 h 24"/>
                  <a:gd name="T2" fmla="*/ 10 w 20"/>
                  <a:gd name="T3" fmla="*/ 20 h 24"/>
                  <a:gd name="T4" fmla="*/ 15 w 20"/>
                  <a:gd name="T5" fmla="*/ 17 h 24"/>
                  <a:gd name="T6" fmla="*/ 7 w 20"/>
                  <a:gd name="T7" fmla="*/ 13 h 24"/>
                  <a:gd name="T8" fmla="*/ 0 w 20"/>
                  <a:gd name="T9" fmla="*/ 6 h 24"/>
                  <a:gd name="T10" fmla="*/ 9 w 20"/>
                  <a:gd name="T11" fmla="*/ 0 h 24"/>
                  <a:gd name="T12" fmla="*/ 19 w 20"/>
                  <a:gd name="T13" fmla="*/ 7 h 24"/>
                  <a:gd name="T14" fmla="*/ 14 w 20"/>
                  <a:gd name="T15" fmla="*/ 7 h 24"/>
                  <a:gd name="T16" fmla="*/ 9 w 20"/>
                  <a:gd name="T17" fmla="*/ 4 h 24"/>
                  <a:gd name="T18" fmla="*/ 5 w 20"/>
                  <a:gd name="T19" fmla="*/ 6 h 24"/>
                  <a:gd name="T20" fmla="*/ 12 w 20"/>
                  <a:gd name="T21" fmla="*/ 10 h 24"/>
                  <a:gd name="T22" fmla="*/ 20 w 20"/>
                  <a:gd name="T23" fmla="*/ 16 h 24"/>
                  <a:gd name="T24" fmla="*/ 10 w 20"/>
                  <a:gd name="T25" fmla="*/ 24 h 24"/>
                  <a:gd name="T26" fmla="*/ 0 w 20"/>
                  <a:gd name="T27" fmla="*/ 16 h 24"/>
                  <a:gd name="T28" fmla="*/ 5 w 20"/>
                  <a:gd name="T2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5" y="16"/>
                    </a:moveTo>
                    <a:cubicBezTo>
                      <a:pt x="5" y="19"/>
                      <a:pt x="7" y="20"/>
                      <a:pt x="10" y="20"/>
                    </a:cubicBezTo>
                    <a:cubicBezTo>
                      <a:pt x="11" y="20"/>
                      <a:pt x="15" y="19"/>
                      <a:pt x="15" y="17"/>
                    </a:cubicBezTo>
                    <a:cubicBezTo>
                      <a:pt x="14" y="14"/>
                      <a:pt x="11" y="14"/>
                      <a:pt x="7" y="13"/>
                    </a:cubicBezTo>
                    <a:cubicBezTo>
                      <a:pt x="4" y="12"/>
                      <a:pt x="0" y="11"/>
                      <a:pt x="0" y="6"/>
                    </a:cubicBezTo>
                    <a:cubicBezTo>
                      <a:pt x="0" y="1"/>
                      <a:pt x="5" y="0"/>
                      <a:pt x="9" y="0"/>
                    </a:cubicBezTo>
                    <a:cubicBezTo>
                      <a:pt x="14" y="0"/>
                      <a:pt x="18" y="2"/>
                      <a:pt x="19" y="7"/>
                    </a:cubicBezTo>
                    <a:cubicBezTo>
                      <a:pt x="14" y="7"/>
                      <a:pt x="14" y="7"/>
                      <a:pt x="14" y="7"/>
                    </a:cubicBezTo>
                    <a:cubicBezTo>
                      <a:pt x="13" y="4"/>
                      <a:pt x="11" y="4"/>
                      <a:pt x="9" y="4"/>
                    </a:cubicBezTo>
                    <a:cubicBezTo>
                      <a:pt x="8" y="4"/>
                      <a:pt x="5" y="4"/>
                      <a:pt x="5" y="6"/>
                    </a:cubicBezTo>
                    <a:cubicBezTo>
                      <a:pt x="5" y="9"/>
                      <a:pt x="9" y="9"/>
                      <a:pt x="12" y="10"/>
                    </a:cubicBezTo>
                    <a:cubicBezTo>
                      <a:pt x="16" y="11"/>
                      <a:pt x="20" y="12"/>
                      <a:pt x="20" y="16"/>
                    </a:cubicBezTo>
                    <a:cubicBezTo>
                      <a:pt x="20" y="22"/>
                      <a:pt x="14" y="24"/>
                      <a:pt x="10" y="24"/>
                    </a:cubicBezTo>
                    <a:cubicBezTo>
                      <a:pt x="4" y="24"/>
                      <a:pt x="0" y="21"/>
                      <a:pt x="0" y="16"/>
                    </a:cubicBezTo>
                    <a:lnTo>
                      <a:pt x="5"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69" name="Freeform 55"/>
              <p:cNvSpPr>
                <a:spLocks/>
              </p:cNvSpPr>
              <p:nvPr userDrawn="1"/>
            </p:nvSpPr>
            <p:spPr bwMode="auto">
              <a:xfrm>
                <a:off x="1852613" y="4524376"/>
                <a:ext cx="85725" cy="101600"/>
              </a:xfrm>
              <a:custGeom>
                <a:avLst/>
                <a:gdLst>
                  <a:gd name="T0" fmla="*/ 5 w 20"/>
                  <a:gd name="T1" fmla="*/ 16 h 24"/>
                  <a:gd name="T2" fmla="*/ 10 w 20"/>
                  <a:gd name="T3" fmla="*/ 20 h 24"/>
                  <a:gd name="T4" fmla="*/ 15 w 20"/>
                  <a:gd name="T5" fmla="*/ 17 h 24"/>
                  <a:gd name="T6" fmla="*/ 8 w 20"/>
                  <a:gd name="T7" fmla="*/ 13 h 24"/>
                  <a:gd name="T8" fmla="*/ 1 w 20"/>
                  <a:gd name="T9" fmla="*/ 6 h 24"/>
                  <a:gd name="T10" fmla="*/ 10 w 20"/>
                  <a:gd name="T11" fmla="*/ 0 h 24"/>
                  <a:gd name="T12" fmla="*/ 19 w 20"/>
                  <a:gd name="T13" fmla="*/ 7 h 24"/>
                  <a:gd name="T14" fmla="*/ 14 w 20"/>
                  <a:gd name="T15" fmla="*/ 7 h 24"/>
                  <a:gd name="T16" fmla="*/ 10 w 20"/>
                  <a:gd name="T17" fmla="*/ 4 h 24"/>
                  <a:gd name="T18" fmla="*/ 6 w 20"/>
                  <a:gd name="T19" fmla="*/ 6 h 24"/>
                  <a:gd name="T20" fmla="*/ 13 w 20"/>
                  <a:gd name="T21" fmla="*/ 10 h 24"/>
                  <a:gd name="T22" fmla="*/ 20 w 20"/>
                  <a:gd name="T23" fmla="*/ 16 h 24"/>
                  <a:gd name="T24" fmla="*/ 10 w 20"/>
                  <a:gd name="T25" fmla="*/ 24 h 24"/>
                  <a:gd name="T26" fmla="*/ 0 w 20"/>
                  <a:gd name="T27" fmla="*/ 16 h 24"/>
                  <a:gd name="T28" fmla="*/ 5 w 20"/>
                  <a:gd name="T2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5" y="16"/>
                    </a:moveTo>
                    <a:cubicBezTo>
                      <a:pt x="5" y="19"/>
                      <a:pt x="8" y="20"/>
                      <a:pt x="10" y="20"/>
                    </a:cubicBezTo>
                    <a:cubicBezTo>
                      <a:pt x="12" y="20"/>
                      <a:pt x="15" y="19"/>
                      <a:pt x="15" y="17"/>
                    </a:cubicBezTo>
                    <a:cubicBezTo>
                      <a:pt x="15" y="14"/>
                      <a:pt x="11" y="14"/>
                      <a:pt x="8" y="13"/>
                    </a:cubicBezTo>
                    <a:cubicBezTo>
                      <a:pt x="4" y="12"/>
                      <a:pt x="1" y="11"/>
                      <a:pt x="1" y="6"/>
                    </a:cubicBezTo>
                    <a:cubicBezTo>
                      <a:pt x="1" y="1"/>
                      <a:pt x="6" y="0"/>
                      <a:pt x="10" y="0"/>
                    </a:cubicBezTo>
                    <a:cubicBezTo>
                      <a:pt x="15" y="0"/>
                      <a:pt x="19" y="2"/>
                      <a:pt x="19" y="7"/>
                    </a:cubicBezTo>
                    <a:cubicBezTo>
                      <a:pt x="14" y="7"/>
                      <a:pt x="14" y="7"/>
                      <a:pt x="14" y="7"/>
                    </a:cubicBezTo>
                    <a:cubicBezTo>
                      <a:pt x="14" y="4"/>
                      <a:pt x="12" y="4"/>
                      <a:pt x="10" y="4"/>
                    </a:cubicBezTo>
                    <a:cubicBezTo>
                      <a:pt x="8" y="4"/>
                      <a:pt x="6" y="4"/>
                      <a:pt x="6" y="6"/>
                    </a:cubicBezTo>
                    <a:cubicBezTo>
                      <a:pt x="6" y="9"/>
                      <a:pt x="9" y="9"/>
                      <a:pt x="13" y="10"/>
                    </a:cubicBezTo>
                    <a:cubicBezTo>
                      <a:pt x="16" y="11"/>
                      <a:pt x="20" y="12"/>
                      <a:pt x="20" y="16"/>
                    </a:cubicBezTo>
                    <a:cubicBezTo>
                      <a:pt x="20" y="22"/>
                      <a:pt x="15" y="24"/>
                      <a:pt x="10" y="24"/>
                    </a:cubicBezTo>
                    <a:cubicBezTo>
                      <a:pt x="4" y="24"/>
                      <a:pt x="0" y="21"/>
                      <a:pt x="0" y="16"/>
                    </a:cubicBezTo>
                    <a:lnTo>
                      <a:pt x="5" y="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grpSp>
      </p:grpSp>
    </p:spTree>
    <p:extLst>
      <p:ext uri="{BB962C8B-B14F-4D97-AF65-F5344CB8AC3E}">
        <p14:creationId xmlns:p14="http://schemas.microsoft.com/office/powerpoint/2010/main" val="2650516186"/>
      </p:ext>
    </p:extLst>
  </p:cSld>
  <p:clrMapOvr>
    <a:masterClrMapping/>
  </p:clrMapOvr>
  <p:transition spd="med">
    <p:fade/>
  </p:transition>
  <p:timing>
    <p:tnLst>
      <p:par>
        <p:cTn id="1" dur="indefinite" restart="never" nodeType="tmRoot"/>
      </p:par>
    </p:tnLst>
  </p:timing>
  <p:hf sldNum="0" hdr="0" ftr="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indent="-401638">
              <a:lnSpc>
                <a:spcPct val="85000"/>
              </a:lnSpc>
              <a:spcAft>
                <a:spcPts val="0"/>
              </a:spcAft>
              <a:buFont typeface="+mj-lt"/>
              <a:buAutoNum type="arabicPeriod"/>
              <a:defRPr sz="3000">
                <a:latin typeface="Helvetica 75 Bold" panose="020B0804020202020204" pitchFamily="34" charset="0"/>
              </a:defRPr>
            </a:lvl2pPr>
            <a:lvl3pPr marL="0" indent="0">
              <a:lnSpc>
                <a:spcPct val="85000"/>
              </a:lnSpc>
              <a:spcAft>
                <a:spcPts val="800"/>
              </a:spcAft>
              <a:buFont typeface="+mj-lt"/>
              <a:buNone/>
              <a:defRPr sz="3000"/>
            </a:lvl3pPr>
            <a:lvl4pPr marL="0" indent="0">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en-US" dirty="0" smtClean="0"/>
              <a:t>Click to edit Master text styles</a:t>
            </a:r>
          </a:p>
          <a:p>
            <a:pPr lvl="1"/>
            <a:r>
              <a:rPr lang="en-US" dirty="0" smtClean="0"/>
              <a:t>Second level</a:t>
            </a:r>
          </a:p>
          <a:p>
            <a:pPr lvl="1"/>
            <a:r>
              <a:rPr lang="en-US" dirty="0" smtClean="0"/>
              <a:t>Third level</a:t>
            </a:r>
          </a:p>
          <a:p>
            <a:pPr lvl="1"/>
            <a:r>
              <a:rPr lang="en-US" dirty="0" smtClean="0"/>
              <a:t>Fourth level</a:t>
            </a:r>
          </a:p>
          <a:p>
            <a:pPr lvl="1"/>
            <a:r>
              <a:rPr lang="en-US" dirty="0" smtClean="0"/>
              <a:t>Fifth level</a:t>
            </a:r>
            <a:endParaRPr lang="en-US" dirty="0"/>
          </a:p>
        </p:txBody>
      </p:sp>
    </p:spTree>
    <p:extLst>
      <p:ext uri="{BB962C8B-B14F-4D97-AF65-F5344CB8AC3E}">
        <p14:creationId xmlns:p14="http://schemas.microsoft.com/office/powerpoint/2010/main" val="3561804040"/>
      </p:ext>
    </p:extLst>
  </p:cSld>
  <p:clrMapOvr>
    <a:masterClrMapping/>
  </p:clrMapOvr>
  <p:transition spd="med">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27640225"/>
      </p:ext>
    </p:extLst>
  </p:cSld>
  <p:clrMapOvr>
    <a:masterClrMapping/>
  </p:clrMapOvr>
  <p:transition spd="med">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7745843"/>
      </p:ext>
    </p:extLst>
  </p:cSld>
  <p:clrMapOvr>
    <a:masterClrMapping/>
  </p:clrMapOvr>
  <p:transition spd="med">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5715615"/>
      </p:ext>
    </p:extLst>
  </p:cSld>
  <p:clrMapOvr>
    <a:masterClrMapping/>
  </p:clrMapOvr>
  <p:transition spd="med">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3863281"/>
      </p:ext>
    </p:extLst>
  </p:cSld>
  <p:clrMapOvr>
    <a:masterClrMapping/>
  </p:clrMapOvr>
  <p:transition spd="med">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42330531"/>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5" name="Rectangle 14"/>
          <p:cNvSpPr/>
          <p:nvPr userDrawn="1"/>
        </p:nvSpPr>
        <p:spPr>
          <a:xfrm>
            <a:off x="167951" y="4469074"/>
            <a:ext cx="4237362" cy="48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530089761"/>
      </p:ext>
    </p:extLst>
  </p:cSld>
  <p:clrMapOvr>
    <a:masterClrMapping/>
  </p:clrMapOvr>
  <p:transition spd="med">
    <p:fade/>
  </p:transition>
  <p:timing>
    <p:tnLst>
      <p:par>
        <p:cTn id="1" dur="indefinite" restart="never" nodeType="tmRoot"/>
      </p:par>
    </p:tnLst>
  </p:timing>
  <p:hf sldNum="0" hdr="0" ftr="0"/>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1529282"/>
      </p:ext>
    </p:extLst>
  </p:cSld>
  <p:clrMapOvr>
    <a:masterClrMapping/>
  </p:clrMapOvr>
  <p:transition spd="med">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351635"/>
      </p:ext>
    </p:extLst>
  </p:cSld>
  <p:clrMapOvr>
    <a:masterClrMapping/>
  </p:clrMapOvr>
  <p:transition spd="med">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564939399"/>
      </p:ext>
    </p:extLst>
  </p:cSld>
  <p:clrMapOvr>
    <a:masterClrMapping/>
  </p:clrMapOvr>
  <p:transition spd="med">
    <p:fade/>
  </p:transition>
  <p:timing>
    <p:tnLst>
      <p:par>
        <p:cTn id="1" dur="indefinite" restart="never" nodeType="tmRoot"/>
      </p:par>
    </p:tnLst>
  </p:timing>
  <p:hf sldNum="0" hdr="0" ftr="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1080430589"/>
      </p:ext>
    </p:extLst>
  </p:cSld>
  <p:clrMapOvr>
    <a:masterClrMapping/>
  </p:clrMapOvr>
  <p:transition spd="med">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887137754"/>
      </p:ext>
    </p:extLst>
  </p:cSld>
  <p:clrMapOvr>
    <a:masterClrMapping/>
  </p:clrMapOvr>
  <p:transition spd="med">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961934160"/>
      </p:ext>
    </p:extLst>
  </p:cSld>
  <p:clrMapOvr>
    <a:masterClrMapping/>
  </p:clrMapOvr>
  <p:transition spd="med">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505949345"/>
      </p:ext>
    </p:extLst>
  </p:cSld>
  <p:clrMapOvr>
    <a:masterClrMapping/>
  </p:clrMapOvr>
  <p:transition spd="med">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2558597779"/>
      </p:ext>
    </p:extLst>
  </p:cSld>
  <p:clrMapOvr>
    <a:masterClrMapping/>
  </p:clrMapOvr>
  <p:transition spd="med">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326773898"/>
      </p:ext>
    </p:extLst>
  </p:cSld>
  <p:clrMapOvr>
    <a:masterClrMapping/>
  </p:clrMapOvr>
  <p:transition spd="med">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589437215"/>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tx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a:p>
            <a:pPr marL="401638" lvl="1" indent="-401638" algn="l" defTabSz="514350" rtl="0" eaLnBrk="1" fontAlgn="base" hangingPunct="1">
              <a:lnSpc>
                <a:spcPct val="90000"/>
              </a:lnSpc>
              <a:spcBef>
                <a:spcPct val="0"/>
              </a:spcBef>
              <a:spcAft>
                <a:spcPts val="400"/>
              </a:spcAft>
              <a:buFont typeface="+mj-lt"/>
              <a:buAutoNum type="arabicPeriod"/>
            </a:pPr>
            <a:endParaRPr lang="fr-FR" dirty="0" smtClean="0"/>
          </a:p>
        </p:txBody>
      </p:sp>
    </p:spTree>
    <p:extLst>
      <p:ext uri="{BB962C8B-B14F-4D97-AF65-F5344CB8AC3E}">
        <p14:creationId xmlns:p14="http://schemas.microsoft.com/office/powerpoint/2010/main" val="103424001"/>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tx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a:p>
            <a:pPr marL="401638" lvl="1" indent="-401638" algn="l" defTabSz="514350" rtl="0" eaLnBrk="1" fontAlgn="base" hangingPunct="1">
              <a:lnSpc>
                <a:spcPct val="90000"/>
              </a:lnSpc>
              <a:spcBef>
                <a:spcPct val="0"/>
              </a:spcBef>
              <a:spcAft>
                <a:spcPts val="400"/>
              </a:spcAft>
              <a:buFont typeface="+mj-lt"/>
              <a:buAutoNum type="arabicPeriod"/>
            </a:pPr>
            <a:endParaRPr lang="fr-FR" dirty="0" smtClean="0"/>
          </a:p>
        </p:txBody>
      </p:sp>
    </p:spTree>
    <p:extLst>
      <p:ext uri="{BB962C8B-B14F-4D97-AF65-F5344CB8AC3E}">
        <p14:creationId xmlns:p14="http://schemas.microsoft.com/office/powerpoint/2010/main" val="1706380646"/>
      </p:ext>
    </p:extLst>
  </p:cSld>
  <p:clrMapOvr>
    <a:masterClrMapping/>
  </p:clrMapOvr>
  <p:transition spd="med">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831909"/>
      </p:ext>
    </p:extLst>
  </p:cSld>
  <p:clrMapOvr>
    <a:masterClrMapping/>
  </p:clrMapOvr>
  <p:transition spd="med">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5" name="Rectangle 14"/>
          <p:cNvSpPr/>
          <p:nvPr userDrawn="1"/>
        </p:nvSpPr>
        <p:spPr>
          <a:xfrm>
            <a:off x="167951" y="4469074"/>
            <a:ext cx="4237362" cy="48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183717727"/>
      </p:ext>
    </p:extLst>
  </p:cSld>
  <p:clrMapOvr>
    <a:masterClrMapping/>
  </p:clrMapOvr>
  <p:transition spd="med">
    <p:fade/>
  </p:transition>
  <p:timing>
    <p:tnLst>
      <p:par>
        <p:cTn id="1" dur="indefinite" restart="never" nodeType="tmRoot"/>
      </p:par>
    </p:tnLst>
  </p:timing>
  <p:hf sldNum="0" hdr="0" ftr="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tx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a:p>
            <a:pPr marL="401638" lvl="1" indent="-401638" algn="l" defTabSz="514350" rtl="0" eaLnBrk="1" fontAlgn="base" hangingPunct="1">
              <a:lnSpc>
                <a:spcPct val="90000"/>
              </a:lnSpc>
              <a:spcBef>
                <a:spcPct val="0"/>
              </a:spcBef>
              <a:spcAft>
                <a:spcPts val="400"/>
              </a:spcAft>
              <a:buFont typeface="+mj-lt"/>
              <a:buAutoNum type="arabicPeriod"/>
            </a:pPr>
            <a:endParaRPr lang="fr-FR" dirty="0" smtClean="0"/>
          </a:p>
        </p:txBody>
      </p:sp>
    </p:spTree>
    <p:extLst>
      <p:ext uri="{BB962C8B-B14F-4D97-AF65-F5344CB8AC3E}">
        <p14:creationId xmlns:p14="http://schemas.microsoft.com/office/powerpoint/2010/main" val="1767496677"/>
      </p:ext>
    </p:extLst>
  </p:cSld>
  <p:clrMapOvr>
    <a:masterClrMapping/>
  </p:clrMapOvr>
  <p:transition spd="med">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760157434"/>
      </p:ext>
    </p:extLst>
  </p:cSld>
  <p:clrMapOvr>
    <a:masterClrMapping/>
  </p:clrMapOvr>
  <p:transition spd="med">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687009377"/>
      </p:ext>
    </p:extLst>
  </p:cSld>
  <p:clrMapOvr>
    <a:masterClrMapping/>
  </p:clrMapOvr>
  <p:transition spd="med">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315129131"/>
      </p:ext>
    </p:extLst>
  </p:cSld>
  <p:clrMapOvr>
    <a:masterClrMapping/>
  </p:clrMapOvr>
  <p:transition spd="med">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2463030078"/>
      </p:ext>
    </p:extLst>
  </p:cSld>
  <p:clrMapOvr>
    <a:masterClrMapping/>
  </p:clrMapOvr>
  <p:transition spd="med">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865295762"/>
      </p:ext>
    </p:extLst>
  </p:cSld>
  <p:clrMapOvr>
    <a:masterClrMapping/>
  </p:clrMapOvr>
  <p:transition spd="med">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564802232"/>
      </p:ext>
    </p:extLst>
  </p:cSld>
  <p:clrMapOvr>
    <a:masterClrMapping/>
  </p:clrMapOvr>
  <p:transition spd="med">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066518"/>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1884909409"/>
      </p:ext>
    </p:extLst>
  </p:cSld>
  <p:clrMapOvr>
    <a:masterClrMapping/>
  </p:clrMapOvr>
  <p:transition spd="med">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414104487"/>
      </p:ext>
    </p:extLst>
  </p:cSld>
  <p:clrMapOvr>
    <a:masterClrMapping/>
  </p:clrMapOvr>
  <p:transition spd="med">
    <p:fade/>
  </p:transition>
  <p:timing>
    <p:tnLst>
      <p:par>
        <p:cTn id="1" dur="indefinite" restart="never" nodeType="tmRoot"/>
      </p:par>
    </p:tnLst>
  </p:timing>
  <p:hf sldNum="0" hdr="0" ftr="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3580152039"/>
      </p:ext>
    </p:extLst>
  </p:cSld>
  <p:clrMapOvr>
    <a:masterClrMapping/>
  </p:clrMapOvr>
  <p:transition spd="med">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3027746665"/>
      </p:ext>
    </p:extLst>
  </p:cSld>
  <p:clrMapOvr>
    <a:masterClrMapping/>
  </p:clrMapOvr>
  <p:transition spd="med">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3331693811"/>
      </p:ext>
    </p:extLst>
  </p:cSld>
  <p:clrMapOvr>
    <a:masterClrMapping/>
  </p:clrMapOvr>
  <p:transition spd="med">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3564712662"/>
      </p:ext>
    </p:extLst>
  </p:cSld>
  <p:clrMapOvr>
    <a:masterClrMapping/>
  </p:clrMapOvr>
  <p:transition spd="med">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629989839"/>
      </p:ext>
    </p:extLst>
  </p:cSld>
  <p:clrMapOvr>
    <a:masterClrMapping/>
  </p:clrMapOvr>
  <p:transition spd="med">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706885519"/>
      </p:ext>
    </p:extLst>
  </p:cSld>
  <p:clrMapOvr>
    <a:masterClrMapping/>
  </p:clrMapOvr>
  <p:transition spd="med">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798240315"/>
      </p:ext>
    </p:extLst>
  </p:cSld>
  <p:clrMapOvr>
    <a:masterClrMapping/>
  </p:clrMapOvr>
  <p:transition spd="med">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732828"/>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025972402"/>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410937644"/>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2273288008"/>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3200876544"/>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113176941"/>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600520"/>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378251547"/>
      </p:ext>
    </p:extLst>
  </p:cSld>
  <p:clrMapOvr>
    <a:masterClrMapping/>
  </p:clrMapOvr>
  <p:transition spd="med">
    <p:fade/>
  </p:transition>
  <p:timing>
    <p:tnLst>
      <p:par>
        <p:cTn id="1" dur="indefinite" restart="never" nodeType="tmRoot"/>
      </p:par>
    </p:tnLst>
  </p:timing>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3852950889"/>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102315388"/>
      </p:ext>
    </p:extLst>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1688579927"/>
      </p:ext>
    </p:extLst>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4056207911"/>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366197037"/>
      </p:ext>
    </p:extLst>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849057477"/>
      </p:ext>
    </p:extLst>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080665625"/>
      </p:ext>
    </p:extLst>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2405728226"/>
      </p:ext>
    </p:extLst>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529281"/>
      </p:ext>
    </p:extLst>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342644685"/>
      </p:ext>
    </p:extLst>
  </p:cSld>
  <p:clrMapOvr>
    <a:masterClrMapping/>
  </p:clrMapOvr>
  <p:transition spd="med">
    <p:fade/>
  </p:transition>
  <p:timing>
    <p:tnLst>
      <p:par>
        <p:cTn id="1" dur="indefinite" restart="never" nodeType="tmRoot"/>
      </p:par>
    </p:tnLst>
  </p:timing>
  <p:hf sldNum="0" hdr="0" ft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623932167"/>
      </p:ext>
    </p:extLst>
  </p:cSld>
  <p:clrMapOvr>
    <a:masterClrMapping/>
  </p:clrMapOvr>
  <p:transition spd="med">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798295644"/>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621124526"/>
      </p:ext>
    </p:extLst>
  </p:cSld>
  <p:clrMapOvr>
    <a:masterClrMapping/>
  </p:clrMapOvr>
  <p:transition spd="med">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831285062"/>
      </p:ext>
    </p:extLst>
  </p:cSld>
  <p:clrMapOvr>
    <a:masterClrMapping/>
  </p:clrMapOvr>
  <p:transition spd="med">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083885333"/>
      </p:ext>
    </p:extLst>
  </p:cSld>
  <p:clrMapOvr>
    <a:masterClrMapping/>
  </p:clrMapOvr>
  <p:transition spd="med">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4196917373"/>
      </p:ext>
    </p:extLst>
  </p:cSld>
  <p:clrMapOvr>
    <a:masterClrMapping/>
  </p:clrMapOvr>
  <p:transition spd="med">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3341601564"/>
      </p:ext>
    </p:extLst>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4031685028"/>
      </p:ext>
    </p:extLst>
  </p:cSld>
  <p:clrMapOvr>
    <a:masterClrMapping/>
  </p:clrMapOvr>
  <p:transition spd="med">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149905"/>
      </p:ext>
    </p:extLst>
  </p:cSld>
  <p:clrMapOvr>
    <a:masterClrMapping/>
  </p:clrMapOvr>
  <p:transition spd="med">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5" name="Rectangle 14"/>
          <p:cNvSpPr/>
          <p:nvPr userDrawn="1"/>
        </p:nvSpPr>
        <p:spPr>
          <a:xfrm>
            <a:off x="167951" y="4469074"/>
            <a:ext cx="4237362" cy="48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2142481559"/>
      </p:ext>
    </p:extLst>
  </p:cSld>
  <p:clrMapOvr>
    <a:masterClrMapping/>
  </p:clrMapOvr>
  <p:transition spd="med">
    <p:fade/>
  </p:transition>
  <p:timing>
    <p:tnLst>
      <p:par>
        <p:cTn id="1" dur="indefinite" restart="never" nodeType="tmRoot"/>
      </p:par>
    </p:tnLst>
  </p:timing>
  <p:hf sldNum="0"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tx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a:p>
            <a:pPr marL="401638" lvl="1" indent="-401638" algn="l" defTabSz="514350" rtl="0" eaLnBrk="1" fontAlgn="base" hangingPunct="1">
              <a:lnSpc>
                <a:spcPct val="90000"/>
              </a:lnSpc>
              <a:spcBef>
                <a:spcPct val="0"/>
              </a:spcBef>
              <a:spcAft>
                <a:spcPts val="400"/>
              </a:spcAft>
              <a:buFont typeface="+mj-lt"/>
              <a:buAutoNum type="arabicPeriod"/>
            </a:pPr>
            <a:endParaRPr lang="fr-FR" dirty="0" smtClean="0"/>
          </a:p>
        </p:txBody>
      </p:sp>
    </p:spTree>
    <p:extLst>
      <p:ext uri="{BB962C8B-B14F-4D97-AF65-F5344CB8AC3E}">
        <p14:creationId xmlns:p14="http://schemas.microsoft.com/office/powerpoint/2010/main" val="2280722285"/>
      </p:ext>
    </p:extLst>
  </p:cSld>
  <p:clrMapOvr>
    <a:masterClrMapping/>
  </p:clrMapOvr>
  <p:transition spd="med">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3699837969"/>
      </p:ext>
    </p:extLst>
  </p:cSld>
  <p:clrMapOvr>
    <a:masterClrMapping/>
  </p:clrMapOvr>
  <p:transition spd="med">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3431163442"/>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3104600098"/>
      </p:ext>
    </p:extLst>
  </p:cSld>
  <p:clrMapOvr>
    <a:masterClrMapping/>
  </p:clrMapOvr>
  <p:transition spd="med">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670714997"/>
      </p:ext>
    </p:extLst>
  </p:cSld>
  <p:clrMapOvr>
    <a:masterClrMapping/>
  </p:clrMapOvr>
  <p:transition spd="med">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765011747"/>
      </p:ext>
    </p:extLst>
  </p:cSld>
  <p:clrMapOvr>
    <a:masterClrMapping/>
  </p:clrMapOvr>
  <p:transition spd="med">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738133374"/>
      </p:ext>
    </p:extLst>
  </p:cSld>
  <p:clrMapOvr>
    <a:masterClrMapping/>
  </p:clrMapOvr>
  <p:transition spd="med">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2913489689"/>
      </p:ext>
    </p:extLst>
  </p:cSld>
  <p:clrMapOvr>
    <a:masterClrMapping/>
  </p:clrMapOvr>
  <p:transition spd="med">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382264"/>
      </p:ext>
    </p:extLst>
  </p:cSld>
  <p:clrMapOvr>
    <a:masterClrMapping/>
  </p:clrMapOvr>
  <p:transition spd="med">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15"/>
          <p:cNvSpPr/>
          <p:nvPr userDrawn="1"/>
        </p:nvSpPr>
        <p:spPr>
          <a:xfrm>
            <a:off x="167951" y="4469074"/>
            <a:ext cx="4237362" cy="48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sp>
        <p:nvSpPr>
          <p:cNvPr id="5" name="Text Placeholder 4"/>
          <p:cNvSpPr>
            <a:spLocks noGrp="1"/>
          </p:cNvSpPr>
          <p:nvPr>
            <p:ph type="body" sz="quarter" idx="11"/>
          </p:nvPr>
        </p:nvSpPr>
        <p:spPr>
          <a:xfrm>
            <a:off x="339725" y="339725"/>
            <a:ext cx="5832475" cy="3460750"/>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en-US" smtClean="0"/>
              <a:t>Click to edit Master text styles</a:t>
            </a:r>
          </a:p>
          <a:p>
            <a:pPr lvl="1"/>
            <a:r>
              <a:rPr lang="en-US" smtClean="0"/>
              <a:t>Second level</a:t>
            </a:r>
          </a:p>
        </p:txBody>
      </p:sp>
      <p:sp>
        <p:nvSpPr>
          <p:cNvPr id="3" name="Text Placeholder 2"/>
          <p:cNvSpPr>
            <a:spLocks noGrp="1"/>
          </p:cNvSpPr>
          <p:nvPr>
            <p:ph type="body" sz="quarter" idx="12"/>
          </p:nvPr>
        </p:nvSpPr>
        <p:spPr>
          <a:xfrm>
            <a:off x="6508750" y="339725"/>
            <a:ext cx="2301875" cy="3460750"/>
          </a:xfrm>
        </p:spPr>
        <p:txBody>
          <a:bodyPr tIns="109728"/>
          <a:lstStyle>
            <a:lvl1pPr>
              <a:spcAft>
                <a:spcPts val="2400"/>
              </a:spcAft>
              <a:defRPr>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en-US" smtClean="0"/>
              <a:t>Click to edit Master text styles</a:t>
            </a:r>
          </a:p>
          <a:p>
            <a:pPr lvl="1"/>
            <a:r>
              <a:rPr lang="en-US" smtClean="0"/>
              <a:t>Second level</a:t>
            </a: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Tree>
    <p:extLst>
      <p:ext uri="{BB962C8B-B14F-4D97-AF65-F5344CB8AC3E}">
        <p14:creationId xmlns:p14="http://schemas.microsoft.com/office/powerpoint/2010/main" val="3803067590"/>
      </p:ext>
    </p:extLst>
  </p:cSld>
  <p:clrMapOvr>
    <a:masterClrMapping/>
  </p:clrMapOvr>
  <p:transition spd="med">
    <p:fade/>
  </p:transition>
  <p:timing>
    <p:tnLst>
      <p:par>
        <p:cTn id="1" dur="indefinite" restart="never" nodeType="tmRoot"/>
      </p:par>
    </p:tnLst>
  </p:timing>
  <p:hf sldNum="0"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indent="-401638">
              <a:lnSpc>
                <a:spcPct val="85000"/>
              </a:lnSpc>
              <a:spcAft>
                <a:spcPts val="0"/>
              </a:spcAft>
              <a:buFont typeface="+mj-lt"/>
              <a:buAutoNum type="arabicPeriod"/>
              <a:defRPr sz="3000">
                <a:latin typeface="Helvetica 75 Bold" panose="020B0804020202020204" pitchFamily="34" charset="0"/>
              </a:defRPr>
            </a:lvl2pPr>
            <a:lvl3pPr marL="0" indent="0">
              <a:lnSpc>
                <a:spcPct val="85000"/>
              </a:lnSpc>
              <a:spcAft>
                <a:spcPts val="800"/>
              </a:spcAft>
              <a:buFont typeface="+mj-lt"/>
              <a:buNone/>
              <a:defRPr sz="3000"/>
            </a:lvl3pPr>
            <a:lvl4pPr marL="0" indent="0">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707837"/>
      </p:ext>
    </p:extLst>
  </p:cSld>
  <p:clrMapOvr>
    <a:masterClrMapping/>
  </p:clrMapOvr>
  <p:transition spd="med">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5870074"/>
      </p:ext>
    </p:extLst>
  </p:cSld>
  <p:clrMapOvr>
    <a:masterClrMapping/>
  </p:clrMapOvr>
  <p:transition spd="med">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39726" y="1304924"/>
            <a:ext cx="8470899" cy="3165475"/>
          </a:xfrm>
        </p:spPr>
        <p:txBody>
          <a:bodyPr/>
          <a:lstStyle>
            <a:lvl1pPr>
              <a:lnSpc>
                <a:spcPct val="90000"/>
              </a:lnSpc>
              <a:spcAft>
                <a:spcPts val="800"/>
              </a:spcAft>
              <a:defRPr sz="140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1950560"/>
      </p:ext>
    </p:extLst>
  </p:cSld>
  <p:clrMapOvr>
    <a:masterClrMapping/>
  </p:clrMapOvr>
  <p:transition spd="med">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39724" y="1304925"/>
            <a:ext cx="4065589" cy="3165474"/>
          </a:xfrm>
        </p:spPr>
        <p:txBody>
          <a:bodyPr/>
          <a:lstStyle>
            <a:lvl1pPr>
              <a:lnSpc>
                <a:spcPct val="90000"/>
              </a:lnSpc>
              <a:spcAft>
                <a:spcPts val="800"/>
              </a:spcAft>
              <a:defRPr>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2"/>
          <p:cNvSpPr>
            <a:spLocks noGrp="1"/>
          </p:cNvSpPr>
          <p:nvPr>
            <p:ph idx="10"/>
          </p:nvPr>
        </p:nvSpPr>
        <p:spPr>
          <a:xfrm>
            <a:off x="4738688" y="1304925"/>
            <a:ext cx="4065589" cy="3165474"/>
          </a:xfrm>
        </p:spPr>
        <p:txBody>
          <a:bodyPr/>
          <a:lstStyle>
            <a:lvl1pPr>
              <a:lnSpc>
                <a:spcPct val="90000"/>
              </a:lnSpc>
              <a:spcAft>
                <a:spcPts val="800"/>
              </a:spcAft>
              <a:defRPr>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2726209"/>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683914181"/>
      </p:ext>
    </p:extLst>
  </p:cSld>
  <p:clrMapOvr>
    <a:masterClrMapping/>
  </p:clrMapOvr>
  <p:transition spd="med">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1304925"/>
            <a:ext cx="8470899" cy="3165475"/>
          </a:xfrm>
        </p:spPr>
        <p:txBody>
          <a:bodyPr/>
          <a:lstStyle>
            <a:lvl1pPr>
              <a:lnSpc>
                <a:spcPct val="85000"/>
              </a:lnSpc>
              <a:spcAft>
                <a:spcPts val="2400"/>
              </a:spcAft>
              <a:defRPr sz="300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240425"/>
      </p:ext>
    </p:extLst>
  </p:cSld>
  <p:clrMapOvr>
    <a:masterClrMapping/>
  </p:clrMapOvr>
  <p:transition spd="med">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726" y="339725"/>
            <a:ext cx="8470899" cy="4130675"/>
          </a:xfrm>
        </p:spPr>
        <p:txBody>
          <a:bodyPr/>
          <a:lstStyle>
            <a:lvl1pPr>
              <a:lnSpc>
                <a:spcPct val="85000"/>
              </a:lnSpc>
              <a:spcAft>
                <a:spcPts val="2400"/>
              </a:spcAft>
              <a:defRPr sz="300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5161635"/>
      </p:ext>
    </p:extLst>
  </p:cSld>
  <p:clrMapOvr>
    <a:masterClrMapping/>
  </p:clrMapOvr>
  <p:transition spd="med">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spcAft>
                <a:spcPts val="0"/>
              </a:spcAft>
              <a:defRPr>
                <a:solidFill>
                  <a:srgbClr val="FF6600"/>
                </a:solidFill>
                <a:latin typeface="Helvetica 75 Bold" panose="020B08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99571391"/>
      </p:ext>
    </p:extLst>
  </p:cSld>
  <p:clrMapOvr>
    <a:masterClrMapping/>
  </p:clrMapOvr>
  <p:transition spd="med">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343124"/>
      </p:ext>
    </p:extLst>
  </p:cSld>
  <p:clrMapOvr>
    <a:masterClrMapping/>
  </p:clrMapOvr>
  <p:transition spd="med">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tx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a:p>
            <a:pPr marL="401638" lvl="1" indent="-401638" algn="l" defTabSz="514350" rtl="0" eaLnBrk="1" fontAlgn="base" hangingPunct="1">
              <a:lnSpc>
                <a:spcPct val="90000"/>
              </a:lnSpc>
              <a:spcBef>
                <a:spcPct val="0"/>
              </a:spcBef>
              <a:spcAft>
                <a:spcPts val="400"/>
              </a:spcAft>
              <a:buFont typeface="+mj-lt"/>
              <a:buAutoNum type="arabicPeriod"/>
            </a:pPr>
            <a:endParaRPr lang="fr-FR" dirty="0" smtClean="0"/>
          </a:p>
        </p:txBody>
      </p:sp>
    </p:spTree>
    <p:extLst>
      <p:ext uri="{BB962C8B-B14F-4D97-AF65-F5344CB8AC3E}">
        <p14:creationId xmlns:p14="http://schemas.microsoft.com/office/powerpoint/2010/main" val="2307483747"/>
      </p:ext>
    </p:extLst>
  </p:cSld>
  <p:clrMapOvr>
    <a:masterClrMapping/>
  </p:clrMapOvr>
  <p:transition spd="med">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495855583"/>
      </p:ext>
    </p:extLst>
  </p:cSld>
  <p:clrMapOvr>
    <a:masterClrMapping/>
  </p:clrMapOvr>
  <p:transition spd="med">
    <p:fade/>
  </p:transition>
  <p:timing>
    <p:tnLst>
      <p:par>
        <p:cTn id="1" dur="indefinite" restart="never" nodeType="tmRoot"/>
      </p:par>
    </p:tnLst>
  </p:timing>
  <p:hf sldNum="0" hdr="0" ftr="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359078984"/>
      </p:ext>
    </p:extLst>
  </p:cSld>
  <p:clrMapOvr>
    <a:masterClrMapping/>
  </p:clrMapOvr>
  <p:transition spd="med">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4190259270"/>
      </p:ext>
    </p:extLst>
  </p:cSld>
  <p:clrMapOvr>
    <a:masterClrMapping/>
  </p:clrMapOvr>
  <p:transition spd="med">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448719938"/>
      </p:ext>
    </p:extLst>
  </p:cSld>
  <p:clrMapOvr>
    <a:masterClrMapping/>
  </p:clrMapOvr>
  <p:transition spd="med">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563556885"/>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138666161"/>
      </p:ext>
    </p:extLst>
  </p:cSld>
  <p:clrMapOvr>
    <a:masterClrMapping/>
  </p:clrMapOvr>
  <p:transition spd="med">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761487832"/>
      </p:ext>
    </p:extLst>
  </p:cSld>
  <p:clrMapOvr>
    <a:masterClrMapping/>
  </p:clrMapOvr>
  <p:transition spd="med">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4249212158"/>
      </p:ext>
    </p:extLst>
  </p:cSld>
  <p:clrMapOvr>
    <a:masterClrMapping/>
  </p:clrMapOvr>
  <p:transition spd="med">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456227842"/>
      </p:ext>
    </p:extLst>
  </p:cSld>
  <p:clrMapOvr>
    <a:masterClrMapping/>
  </p:clrMapOvr>
  <p:transition spd="med">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149529"/>
      </p:ext>
    </p:extLst>
  </p:cSld>
  <p:clrMapOvr>
    <a:masterClrMapping/>
  </p:clrMapOvr>
  <p:transition spd="med">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5" name="Rectangle 14"/>
          <p:cNvSpPr/>
          <p:nvPr userDrawn="1"/>
        </p:nvSpPr>
        <p:spPr>
          <a:xfrm>
            <a:off x="167951" y="4469074"/>
            <a:ext cx="4237362" cy="48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78336770"/>
      </p:ext>
    </p:extLst>
  </p:cSld>
  <p:clrMapOvr>
    <a:masterClrMapping/>
  </p:clrMapOvr>
  <p:transition spd="med">
    <p:fade/>
  </p:transition>
  <p:timing>
    <p:tnLst>
      <p:par>
        <p:cTn id="1" dur="indefinite" restart="never" nodeType="tmRoot"/>
      </p:par>
    </p:tnLst>
  </p:timing>
  <p:hf sldNum="0" hdr="0" ft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tx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a:p>
            <a:pPr marL="401638" lvl="1" indent="-401638" algn="l" defTabSz="514350" rtl="0" eaLnBrk="1" fontAlgn="base" hangingPunct="1">
              <a:lnSpc>
                <a:spcPct val="90000"/>
              </a:lnSpc>
              <a:spcBef>
                <a:spcPct val="0"/>
              </a:spcBef>
              <a:spcAft>
                <a:spcPts val="400"/>
              </a:spcAft>
              <a:buFont typeface="+mj-lt"/>
              <a:buAutoNum type="arabicPeriod"/>
            </a:pPr>
            <a:endParaRPr lang="fr-FR" dirty="0" smtClean="0"/>
          </a:p>
        </p:txBody>
      </p:sp>
    </p:spTree>
    <p:extLst>
      <p:ext uri="{BB962C8B-B14F-4D97-AF65-F5344CB8AC3E}">
        <p14:creationId xmlns:p14="http://schemas.microsoft.com/office/powerpoint/2010/main" val="2835774263"/>
      </p:ext>
    </p:extLst>
  </p:cSld>
  <p:clrMapOvr>
    <a:masterClrMapping/>
  </p:clrMapOvr>
  <p:transition spd="med">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4149290437"/>
      </p:ext>
    </p:extLst>
  </p:cSld>
  <p:clrMapOvr>
    <a:masterClrMapping/>
  </p:clrMapOvr>
  <p:transition spd="med">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722561149"/>
      </p:ext>
    </p:extLst>
  </p:cSld>
  <p:clrMapOvr>
    <a:masterClrMapping/>
  </p:clrMapOvr>
  <p:transition spd="med">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666570034"/>
      </p:ext>
    </p:extLst>
  </p:cSld>
  <p:clrMapOvr>
    <a:masterClrMapping/>
  </p:clrMapOvr>
  <p:transition spd="med">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109167685"/>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1743569915"/>
      </p:ext>
    </p:extLst>
  </p:cSld>
  <p:clrMapOvr>
    <a:masterClrMapping/>
  </p:clrMapOvr>
  <p:transition spd="med">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878676254"/>
      </p:ext>
    </p:extLst>
  </p:cSld>
  <p:clrMapOvr>
    <a:masterClrMapping/>
  </p:clrMapOvr>
  <p:transition spd="med">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2040031646"/>
      </p:ext>
    </p:extLst>
  </p:cSld>
  <p:clrMapOvr>
    <a:masterClrMapping/>
  </p:clrMapOvr>
  <p:transition spd="med">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496418"/>
      </p:ext>
    </p:extLst>
  </p:cSld>
  <p:clrMapOvr>
    <a:masterClrMapping/>
  </p:clrMapOvr>
  <p:transition spd="med">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5" name="Rectangle 14"/>
          <p:cNvSpPr/>
          <p:nvPr userDrawn="1"/>
        </p:nvSpPr>
        <p:spPr>
          <a:xfrm>
            <a:off x="167951" y="4469074"/>
            <a:ext cx="4237362" cy="48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375535401"/>
      </p:ext>
    </p:extLst>
  </p:cSld>
  <p:clrMapOvr>
    <a:masterClrMapping/>
  </p:clrMapOvr>
  <p:transition spd="med">
    <p:fade/>
  </p:transition>
  <p:timing>
    <p:tnLst>
      <p:par>
        <p:cTn id="1" dur="indefinite" restart="never" nodeType="tmRoot"/>
      </p:par>
    </p:tnLst>
  </p:timing>
  <p:hf sldNum="0" hdr="0" ftr="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tx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a:p>
            <a:pPr marL="401638" lvl="1" indent="-401638" algn="l" defTabSz="514350" rtl="0" eaLnBrk="1" fontAlgn="base" hangingPunct="1">
              <a:lnSpc>
                <a:spcPct val="90000"/>
              </a:lnSpc>
              <a:spcBef>
                <a:spcPct val="0"/>
              </a:spcBef>
              <a:spcAft>
                <a:spcPts val="400"/>
              </a:spcAft>
              <a:buFont typeface="+mj-lt"/>
              <a:buAutoNum type="arabicPeriod"/>
            </a:pPr>
            <a:endParaRPr lang="fr-FR" dirty="0" smtClean="0"/>
          </a:p>
        </p:txBody>
      </p:sp>
    </p:spTree>
    <p:extLst>
      <p:ext uri="{BB962C8B-B14F-4D97-AF65-F5344CB8AC3E}">
        <p14:creationId xmlns:p14="http://schemas.microsoft.com/office/powerpoint/2010/main" val="3278669086"/>
      </p:ext>
    </p:extLst>
  </p:cSld>
  <p:clrMapOvr>
    <a:masterClrMapping/>
  </p:clrMapOvr>
  <p:transition spd="med">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tx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1119742916"/>
      </p:ext>
    </p:extLst>
  </p:cSld>
  <p:clrMapOvr>
    <a:masterClrMapping/>
  </p:clrMapOvr>
  <p:transition spd="med">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029614650"/>
      </p:ext>
    </p:extLst>
  </p:cSld>
  <p:clrMapOvr>
    <a:masterClrMapping/>
  </p:clrMapOvr>
  <p:transition spd="med">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357596376"/>
      </p:ext>
    </p:extLst>
  </p:cSld>
  <p:clrMapOvr>
    <a:masterClrMapping/>
  </p:clrMapOvr>
  <p:transition spd="med">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4079744532"/>
      </p:ext>
    </p:extLst>
  </p:cSld>
  <p:clrMapOvr>
    <a:masterClrMapping/>
  </p:clrMapOvr>
  <p:transition spd="med">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tx1"/>
                </a:solidFill>
                <a:latin typeface="Helvetica 75 Bold" panose="020B0804020202020204" pitchFamily="34" charset="0"/>
              </a:defRPr>
            </a:lvl1pPr>
            <a:lvl2pPr>
              <a:lnSpc>
                <a:spcPct val="90000"/>
              </a:lnSpc>
              <a:spcAft>
                <a:spcPts val="800"/>
              </a:spcAft>
              <a:defRPr sz="1400">
                <a:solidFill>
                  <a:schemeClr val="tx1"/>
                </a:solidFill>
                <a:latin typeface="Helvetica 75 Bold" panose="020B0804020202020204" pitchFamily="34" charset="0"/>
              </a:defRPr>
            </a:lvl2pPr>
            <a:lvl3pPr>
              <a:lnSpc>
                <a:spcPct val="90000"/>
              </a:lnSpc>
              <a:spcAft>
                <a:spcPts val="800"/>
              </a:spcAft>
              <a:defRPr sz="1400">
                <a:solidFill>
                  <a:schemeClr val="tx1"/>
                </a:solidFill>
                <a:latin typeface="Helvetica 75 Bold" panose="020B0804020202020204" pitchFamily="34" charset="0"/>
              </a:defRPr>
            </a:lvl3pPr>
            <a:lvl4pPr>
              <a:lnSpc>
                <a:spcPct val="90000"/>
              </a:lnSpc>
              <a:spcAft>
                <a:spcPts val="800"/>
              </a:spcAft>
              <a:defRPr sz="1400">
                <a:solidFill>
                  <a:schemeClr val="tx1"/>
                </a:solidFill>
                <a:latin typeface="Helvetica 75 Bold" panose="020B0804020202020204" pitchFamily="34" charset="0"/>
              </a:defRPr>
            </a:lvl4pPr>
            <a:lvl5pPr>
              <a:lnSpc>
                <a:spcPct val="90000"/>
              </a:lnSpc>
              <a:spcAft>
                <a:spcPts val="800"/>
              </a:spcAft>
              <a:defRPr sz="1400">
                <a:solidFill>
                  <a:schemeClr val="tx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937309472"/>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63280"/>
      </p:ext>
    </p:extLst>
  </p:cSld>
  <p:clrMapOvr>
    <a:masterClrMapping/>
  </p:clrMapOvr>
  <p:transition spd="med">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43192268"/>
      </p:ext>
    </p:extLst>
  </p:cSld>
  <p:clrMapOvr>
    <a:masterClrMapping/>
  </p:clrMapOvr>
  <p:transition spd="med">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202445"/>
      </p:ext>
    </p:extLst>
  </p:cSld>
  <p:clrMapOvr>
    <a:masterClrMapping/>
  </p:clrMapOvr>
  <p:transition spd="med">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re de la présentation">
    <p:spTree>
      <p:nvGrpSpPr>
        <p:cNvPr id="1" name=""/>
        <p:cNvGrpSpPr/>
        <p:nvPr/>
      </p:nvGrpSpPr>
      <p:grpSpPr>
        <a:xfrm>
          <a:off x="0" y="0"/>
          <a:ext cx="0" cy="0"/>
          <a:chOff x="0" y="0"/>
          <a:chExt cx="0" cy="0"/>
        </a:xfrm>
      </p:grpSpPr>
      <p:sp>
        <p:nvSpPr>
          <p:cNvPr id="17" name="Rectangle 16"/>
          <p:cNvSpPr/>
          <p:nvPr userDrawn="1"/>
        </p:nvSpPr>
        <p:spPr>
          <a:xfrm>
            <a:off x="167951" y="4469074"/>
            <a:ext cx="4237362" cy="483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0000"/>
              </a:solidFill>
            </a:endParaRPr>
          </a:p>
        </p:txBody>
      </p:sp>
      <p:grpSp>
        <p:nvGrpSpPr>
          <p:cNvPr id="6" name="Group 5"/>
          <p:cNvGrpSpPr/>
          <p:nvPr userDrawn="1"/>
        </p:nvGrpSpPr>
        <p:grpSpPr>
          <a:xfrm>
            <a:off x="339725" y="4130674"/>
            <a:ext cx="676803" cy="676803"/>
            <a:chOff x="360362" y="1781889"/>
            <a:chExt cx="1144765" cy="1144191"/>
          </a:xfrm>
        </p:grpSpPr>
        <p:sp>
          <p:nvSpPr>
            <p:cNvPr id="7" name="Rectangle 6"/>
            <p:cNvSpPr>
              <a:spLocks noChangeArrowheads="1"/>
            </p:cNvSpPr>
            <p:nvPr/>
          </p:nvSpPr>
          <p:spPr bwMode="auto">
            <a:xfrm>
              <a:off x="360362" y="1781889"/>
              <a:ext cx="1144765" cy="1144191"/>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rgbClr val="FF6600"/>
                </a:solidFill>
                <a:latin typeface="Helvetica 75 Bold" panose="020B0804020202020204" pitchFamily="34" charset="0"/>
              </a:endParaRPr>
            </a:p>
          </p:txBody>
        </p:sp>
        <p:sp>
          <p:nvSpPr>
            <p:cNvPr id="8" name="Freeform 7"/>
            <p:cNvSpPr>
              <a:spLocks noEditPoints="1"/>
            </p:cNvSpPr>
            <p:nvPr/>
          </p:nvSpPr>
          <p:spPr bwMode="auto">
            <a:xfrm>
              <a:off x="702813" y="2650392"/>
              <a:ext cx="142160" cy="166334"/>
            </a:xfrm>
            <a:custGeom>
              <a:avLst/>
              <a:gdLst>
                <a:gd name="T0" fmla="*/ 31 w 104"/>
                <a:gd name="T1" fmla="*/ 85 h 122"/>
                <a:gd name="T2" fmla="*/ 45 w 104"/>
                <a:gd name="T3" fmla="*/ 101 h 122"/>
                <a:gd name="T4" fmla="*/ 73 w 104"/>
                <a:gd name="T5" fmla="*/ 88 h 122"/>
                <a:gd name="T6" fmla="*/ 73 w 104"/>
                <a:gd name="T7" fmla="*/ 60 h 122"/>
                <a:gd name="T8" fmla="*/ 31 w 104"/>
                <a:gd name="T9" fmla="*/ 85 h 122"/>
                <a:gd name="T10" fmla="*/ 74 w 104"/>
                <a:gd name="T11" fmla="*/ 110 h 122"/>
                <a:gd name="T12" fmla="*/ 35 w 104"/>
                <a:gd name="T13" fmla="*/ 122 h 122"/>
                <a:gd name="T14" fmla="*/ 0 w 104"/>
                <a:gd name="T15" fmla="*/ 88 h 122"/>
                <a:gd name="T16" fmla="*/ 74 w 104"/>
                <a:gd name="T17" fmla="*/ 42 h 122"/>
                <a:gd name="T18" fmla="*/ 74 w 104"/>
                <a:gd name="T19" fmla="*/ 35 h 122"/>
                <a:gd name="T20" fmla="*/ 56 w 104"/>
                <a:gd name="T21" fmla="*/ 22 h 122"/>
                <a:gd name="T22" fmla="*/ 27 w 104"/>
                <a:gd name="T23" fmla="*/ 35 h 122"/>
                <a:gd name="T24" fmla="*/ 6 w 104"/>
                <a:gd name="T25" fmla="*/ 23 h 122"/>
                <a:gd name="T26" fmla="*/ 56 w 104"/>
                <a:gd name="T27" fmla="*/ 0 h 122"/>
                <a:gd name="T28" fmla="*/ 104 w 104"/>
                <a:gd name="T29" fmla="*/ 35 h 122"/>
                <a:gd name="T30" fmla="*/ 104 w 104"/>
                <a:gd name="T31" fmla="*/ 120 h 122"/>
                <a:gd name="T32" fmla="*/ 77 w 104"/>
                <a:gd name="T33" fmla="*/ 120 h 122"/>
                <a:gd name="T34" fmla="*/ 74 w 104"/>
                <a:gd name="T35" fmla="*/ 1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122">
                  <a:moveTo>
                    <a:pt x="31" y="85"/>
                  </a:moveTo>
                  <a:cubicBezTo>
                    <a:pt x="31" y="93"/>
                    <a:pt x="36" y="101"/>
                    <a:pt x="45" y="101"/>
                  </a:cubicBezTo>
                  <a:cubicBezTo>
                    <a:pt x="54" y="101"/>
                    <a:pt x="64" y="97"/>
                    <a:pt x="73" y="88"/>
                  </a:cubicBezTo>
                  <a:cubicBezTo>
                    <a:pt x="73" y="60"/>
                    <a:pt x="73" y="60"/>
                    <a:pt x="73" y="60"/>
                  </a:cubicBezTo>
                  <a:cubicBezTo>
                    <a:pt x="44" y="64"/>
                    <a:pt x="31" y="71"/>
                    <a:pt x="31" y="85"/>
                  </a:cubicBezTo>
                  <a:moveTo>
                    <a:pt x="74" y="110"/>
                  </a:moveTo>
                  <a:cubicBezTo>
                    <a:pt x="62" y="118"/>
                    <a:pt x="49" y="122"/>
                    <a:pt x="35" y="122"/>
                  </a:cubicBezTo>
                  <a:cubicBezTo>
                    <a:pt x="13" y="122"/>
                    <a:pt x="0" y="107"/>
                    <a:pt x="0" y="88"/>
                  </a:cubicBezTo>
                  <a:cubicBezTo>
                    <a:pt x="0" y="61"/>
                    <a:pt x="24" y="47"/>
                    <a:pt x="74" y="42"/>
                  </a:cubicBezTo>
                  <a:cubicBezTo>
                    <a:pt x="74" y="35"/>
                    <a:pt x="74" y="35"/>
                    <a:pt x="74" y="35"/>
                  </a:cubicBezTo>
                  <a:cubicBezTo>
                    <a:pt x="74" y="27"/>
                    <a:pt x="68" y="22"/>
                    <a:pt x="56" y="22"/>
                  </a:cubicBezTo>
                  <a:cubicBezTo>
                    <a:pt x="44" y="22"/>
                    <a:pt x="34" y="26"/>
                    <a:pt x="27" y="35"/>
                  </a:cubicBezTo>
                  <a:cubicBezTo>
                    <a:pt x="6" y="23"/>
                    <a:pt x="6" y="23"/>
                    <a:pt x="6" y="23"/>
                  </a:cubicBezTo>
                  <a:cubicBezTo>
                    <a:pt x="17" y="8"/>
                    <a:pt x="34" y="0"/>
                    <a:pt x="56" y="0"/>
                  </a:cubicBezTo>
                  <a:cubicBezTo>
                    <a:pt x="87" y="0"/>
                    <a:pt x="104" y="14"/>
                    <a:pt x="104" y="35"/>
                  </a:cubicBezTo>
                  <a:cubicBezTo>
                    <a:pt x="104" y="35"/>
                    <a:pt x="104" y="120"/>
                    <a:pt x="104" y="120"/>
                  </a:cubicBezTo>
                  <a:cubicBezTo>
                    <a:pt x="77" y="120"/>
                    <a:pt x="77" y="120"/>
                    <a:pt x="77" y="120"/>
                  </a:cubicBezTo>
                  <a:lnTo>
                    <a:pt x="74"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9" name="Freeform 7"/>
            <p:cNvSpPr>
              <a:spLocks/>
            </p:cNvSpPr>
            <p:nvPr/>
          </p:nvSpPr>
          <p:spPr bwMode="auto">
            <a:xfrm>
              <a:off x="878931" y="2650392"/>
              <a:ext cx="143311" cy="164031"/>
            </a:xfrm>
            <a:custGeom>
              <a:avLst/>
              <a:gdLst>
                <a:gd name="T0" fmla="*/ 0 w 105"/>
                <a:gd name="T1" fmla="*/ 6 h 120"/>
                <a:gd name="T2" fmla="*/ 25 w 105"/>
                <a:gd name="T3" fmla="*/ 2 h 120"/>
                <a:gd name="T4" fmla="*/ 28 w 105"/>
                <a:gd name="T5" fmla="*/ 16 h 120"/>
                <a:gd name="T6" fmla="*/ 68 w 105"/>
                <a:gd name="T7" fmla="*/ 0 h 120"/>
                <a:gd name="T8" fmla="*/ 105 w 105"/>
                <a:gd name="T9" fmla="*/ 38 h 120"/>
                <a:gd name="T10" fmla="*/ 105 w 105"/>
                <a:gd name="T11" fmla="*/ 120 h 120"/>
                <a:gd name="T12" fmla="*/ 74 w 105"/>
                <a:gd name="T13" fmla="*/ 120 h 120"/>
                <a:gd name="T14" fmla="*/ 74 w 105"/>
                <a:gd name="T15" fmla="*/ 44 h 120"/>
                <a:gd name="T16" fmla="*/ 59 w 105"/>
                <a:gd name="T17" fmla="*/ 23 h 120"/>
                <a:gd name="T18" fmla="*/ 30 w 105"/>
                <a:gd name="T19" fmla="*/ 36 h 120"/>
                <a:gd name="T20" fmla="*/ 30 w 105"/>
                <a:gd name="T21" fmla="*/ 120 h 120"/>
                <a:gd name="T22" fmla="*/ 0 w 105"/>
                <a:gd name="T23" fmla="*/ 120 h 120"/>
                <a:gd name="T24" fmla="*/ 0 w 105"/>
                <a:gd name="T2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20">
                  <a:moveTo>
                    <a:pt x="0" y="6"/>
                  </a:moveTo>
                  <a:cubicBezTo>
                    <a:pt x="25" y="2"/>
                    <a:pt x="25" y="2"/>
                    <a:pt x="25" y="2"/>
                  </a:cubicBezTo>
                  <a:cubicBezTo>
                    <a:pt x="28" y="16"/>
                    <a:pt x="28" y="16"/>
                    <a:pt x="28" y="16"/>
                  </a:cubicBezTo>
                  <a:cubicBezTo>
                    <a:pt x="42" y="6"/>
                    <a:pt x="54" y="0"/>
                    <a:pt x="68" y="0"/>
                  </a:cubicBezTo>
                  <a:cubicBezTo>
                    <a:pt x="92" y="0"/>
                    <a:pt x="105" y="13"/>
                    <a:pt x="105" y="38"/>
                  </a:cubicBezTo>
                  <a:cubicBezTo>
                    <a:pt x="105" y="120"/>
                    <a:pt x="105" y="120"/>
                    <a:pt x="105" y="120"/>
                  </a:cubicBezTo>
                  <a:cubicBezTo>
                    <a:pt x="74" y="120"/>
                    <a:pt x="74" y="120"/>
                    <a:pt x="74" y="120"/>
                  </a:cubicBezTo>
                  <a:cubicBezTo>
                    <a:pt x="74" y="44"/>
                    <a:pt x="74" y="44"/>
                    <a:pt x="74" y="44"/>
                  </a:cubicBezTo>
                  <a:cubicBezTo>
                    <a:pt x="74" y="29"/>
                    <a:pt x="70" y="23"/>
                    <a:pt x="59" y="23"/>
                  </a:cubicBezTo>
                  <a:cubicBezTo>
                    <a:pt x="50" y="23"/>
                    <a:pt x="41" y="27"/>
                    <a:pt x="30" y="36"/>
                  </a:cubicBezTo>
                  <a:cubicBezTo>
                    <a:pt x="30" y="120"/>
                    <a:pt x="30" y="120"/>
                    <a:pt x="30" y="120"/>
                  </a:cubicBezTo>
                  <a:cubicBezTo>
                    <a:pt x="0" y="120"/>
                    <a:pt x="0" y="120"/>
                    <a:pt x="0" y="12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0" name="Freeform 8"/>
            <p:cNvSpPr>
              <a:spLocks noEditPoints="1"/>
            </p:cNvSpPr>
            <p:nvPr/>
          </p:nvSpPr>
          <p:spPr bwMode="auto">
            <a:xfrm>
              <a:off x="1225411" y="2650392"/>
              <a:ext cx="149067" cy="166334"/>
            </a:xfrm>
            <a:custGeom>
              <a:avLst/>
              <a:gdLst>
                <a:gd name="T0" fmla="*/ 79 w 109"/>
                <a:gd name="T1" fmla="*/ 46 h 122"/>
                <a:gd name="T2" fmla="*/ 55 w 109"/>
                <a:gd name="T3" fmla="*/ 21 h 122"/>
                <a:gd name="T4" fmla="*/ 31 w 109"/>
                <a:gd name="T5" fmla="*/ 46 h 122"/>
                <a:gd name="T6" fmla="*/ 79 w 109"/>
                <a:gd name="T7" fmla="*/ 46 h 122"/>
                <a:gd name="T8" fmla="*/ 56 w 109"/>
                <a:gd name="T9" fmla="*/ 122 h 122"/>
                <a:gd name="T10" fmla="*/ 0 w 109"/>
                <a:gd name="T11" fmla="*/ 62 h 122"/>
                <a:gd name="T12" fmla="*/ 55 w 109"/>
                <a:gd name="T13" fmla="*/ 0 h 122"/>
                <a:gd name="T14" fmla="*/ 109 w 109"/>
                <a:gd name="T15" fmla="*/ 60 h 122"/>
                <a:gd name="T16" fmla="*/ 109 w 109"/>
                <a:gd name="T17" fmla="*/ 66 h 122"/>
                <a:gd name="T18" fmla="*/ 31 w 109"/>
                <a:gd name="T19" fmla="*/ 66 h 122"/>
                <a:gd name="T20" fmla="*/ 58 w 109"/>
                <a:gd name="T21" fmla="*/ 100 h 122"/>
                <a:gd name="T22" fmla="*/ 85 w 109"/>
                <a:gd name="T23" fmla="*/ 84 h 122"/>
                <a:gd name="T24" fmla="*/ 108 w 109"/>
                <a:gd name="T25" fmla="*/ 97 h 122"/>
                <a:gd name="T26" fmla="*/ 56 w 109"/>
                <a:gd name="T2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2">
                  <a:moveTo>
                    <a:pt x="79" y="46"/>
                  </a:moveTo>
                  <a:cubicBezTo>
                    <a:pt x="79" y="30"/>
                    <a:pt x="70" y="21"/>
                    <a:pt x="55" y="21"/>
                  </a:cubicBezTo>
                  <a:cubicBezTo>
                    <a:pt x="41" y="21"/>
                    <a:pt x="32" y="30"/>
                    <a:pt x="31" y="46"/>
                  </a:cubicBezTo>
                  <a:lnTo>
                    <a:pt x="79" y="46"/>
                  </a:lnTo>
                  <a:close/>
                  <a:moveTo>
                    <a:pt x="56" y="122"/>
                  </a:moveTo>
                  <a:cubicBezTo>
                    <a:pt x="21" y="122"/>
                    <a:pt x="0" y="100"/>
                    <a:pt x="0" y="62"/>
                  </a:cubicBezTo>
                  <a:cubicBezTo>
                    <a:pt x="0" y="22"/>
                    <a:pt x="21" y="0"/>
                    <a:pt x="55" y="0"/>
                  </a:cubicBezTo>
                  <a:cubicBezTo>
                    <a:pt x="89" y="0"/>
                    <a:pt x="109" y="22"/>
                    <a:pt x="109" y="60"/>
                  </a:cubicBezTo>
                  <a:cubicBezTo>
                    <a:pt x="109" y="62"/>
                    <a:pt x="109" y="64"/>
                    <a:pt x="109" y="66"/>
                  </a:cubicBezTo>
                  <a:cubicBezTo>
                    <a:pt x="31" y="66"/>
                    <a:pt x="31" y="66"/>
                    <a:pt x="31" y="66"/>
                  </a:cubicBezTo>
                  <a:cubicBezTo>
                    <a:pt x="31" y="88"/>
                    <a:pt x="40" y="100"/>
                    <a:pt x="58" y="100"/>
                  </a:cubicBezTo>
                  <a:cubicBezTo>
                    <a:pt x="70" y="100"/>
                    <a:pt x="78" y="95"/>
                    <a:pt x="85" y="84"/>
                  </a:cubicBezTo>
                  <a:cubicBezTo>
                    <a:pt x="108" y="97"/>
                    <a:pt x="108" y="97"/>
                    <a:pt x="108" y="97"/>
                  </a:cubicBezTo>
                  <a:cubicBezTo>
                    <a:pt x="98" y="114"/>
                    <a:pt x="80" y="122"/>
                    <a:pt x="56"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1" name="Freeform 9"/>
            <p:cNvSpPr>
              <a:spLocks noEditPoints="1"/>
            </p:cNvSpPr>
            <p:nvPr/>
          </p:nvSpPr>
          <p:spPr bwMode="auto">
            <a:xfrm>
              <a:off x="415039" y="2650392"/>
              <a:ext cx="158276" cy="169211"/>
            </a:xfrm>
            <a:custGeom>
              <a:avLst/>
              <a:gdLst>
                <a:gd name="T0" fmla="*/ 58 w 116"/>
                <a:gd name="T1" fmla="*/ 26 h 124"/>
                <a:gd name="T2" fmla="*/ 31 w 116"/>
                <a:gd name="T3" fmla="*/ 62 h 124"/>
                <a:gd name="T4" fmla="*/ 58 w 116"/>
                <a:gd name="T5" fmla="*/ 98 h 124"/>
                <a:gd name="T6" fmla="*/ 85 w 116"/>
                <a:gd name="T7" fmla="*/ 62 h 124"/>
                <a:gd name="T8" fmla="*/ 58 w 116"/>
                <a:gd name="T9" fmla="*/ 26 h 124"/>
                <a:gd name="T10" fmla="*/ 58 w 116"/>
                <a:gd name="T11" fmla="*/ 124 h 124"/>
                <a:gd name="T12" fmla="*/ 0 w 116"/>
                <a:gd name="T13" fmla="*/ 62 h 124"/>
                <a:gd name="T14" fmla="*/ 58 w 116"/>
                <a:gd name="T15" fmla="*/ 0 h 124"/>
                <a:gd name="T16" fmla="*/ 116 w 116"/>
                <a:gd name="T17" fmla="*/ 62 h 124"/>
                <a:gd name="T18" fmla="*/ 58 w 116"/>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24">
                  <a:moveTo>
                    <a:pt x="58" y="26"/>
                  </a:moveTo>
                  <a:cubicBezTo>
                    <a:pt x="35" y="26"/>
                    <a:pt x="31" y="47"/>
                    <a:pt x="31" y="62"/>
                  </a:cubicBezTo>
                  <a:cubicBezTo>
                    <a:pt x="31" y="77"/>
                    <a:pt x="35" y="98"/>
                    <a:pt x="58" y="98"/>
                  </a:cubicBezTo>
                  <a:cubicBezTo>
                    <a:pt x="81" y="98"/>
                    <a:pt x="85" y="77"/>
                    <a:pt x="85" y="62"/>
                  </a:cubicBezTo>
                  <a:cubicBezTo>
                    <a:pt x="85" y="47"/>
                    <a:pt x="81" y="26"/>
                    <a:pt x="58" y="26"/>
                  </a:cubicBezTo>
                  <a:moveTo>
                    <a:pt x="58" y="124"/>
                  </a:moveTo>
                  <a:cubicBezTo>
                    <a:pt x="27" y="124"/>
                    <a:pt x="0" y="104"/>
                    <a:pt x="0" y="62"/>
                  </a:cubicBezTo>
                  <a:cubicBezTo>
                    <a:pt x="0" y="19"/>
                    <a:pt x="27" y="0"/>
                    <a:pt x="58" y="0"/>
                  </a:cubicBezTo>
                  <a:cubicBezTo>
                    <a:pt x="88" y="0"/>
                    <a:pt x="116" y="19"/>
                    <a:pt x="116" y="62"/>
                  </a:cubicBezTo>
                  <a:cubicBezTo>
                    <a:pt x="116" y="104"/>
                    <a:pt x="88" y="124"/>
                    <a:pt x="58"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2" name="Freeform 10"/>
            <p:cNvSpPr>
              <a:spLocks/>
            </p:cNvSpPr>
            <p:nvPr/>
          </p:nvSpPr>
          <p:spPr bwMode="auto">
            <a:xfrm>
              <a:off x="602092" y="2650392"/>
              <a:ext cx="89785" cy="164031"/>
            </a:xfrm>
            <a:custGeom>
              <a:avLst/>
              <a:gdLst>
                <a:gd name="T0" fmla="*/ 0 w 66"/>
                <a:gd name="T1" fmla="*/ 3 h 120"/>
                <a:gd name="T2" fmla="*/ 30 w 66"/>
                <a:gd name="T3" fmla="*/ 3 h 120"/>
                <a:gd name="T4" fmla="*/ 30 w 66"/>
                <a:gd name="T5" fmla="*/ 17 h 120"/>
                <a:gd name="T6" fmla="*/ 62 w 66"/>
                <a:gd name="T7" fmla="*/ 0 h 120"/>
                <a:gd name="T8" fmla="*/ 66 w 66"/>
                <a:gd name="T9" fmla="*/ 1 h 120"/>
                <a:gd name="T10" fmla="*/ 66 w 66"/>
                <a:gd name="T11" fmla="*/ 30 h 120"/>
                <a:gd name="T12" fmla="*/ 64 w 66"/>
                <a:gd name="T13" fmla="*/ 30 h 120"/>
                <a:gd name="T14" fmla="*/ 32 w 66"/>
                <a:gd name="T15" fmla="*/ 42 h 120"/>
                <a:gd name="T16" fmla="*/ 32 w 66"/>
                <a:gd name="T17" fmla="*/ 120 h 120"/>
                <a:gd name="T18" fmla="*/ 0 w 66"/>
                <a:gd name="T19" fmla="*/ 120 h 120"/>
                <a:gd name="T20" fmla="*/ 0 w 66"/>
                <a:gd name="T21"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0">
                  <a:moveTo>
                    <a:pt x="0" y="3"/>
                  </a:moveTo>
                  <a:cubicBezTo>
                    <a:pt x="30" y="3"/>
                    <a:pt x="30" y="3"/>
                    <a:pt x="30" y="3"/>
                  </a:cubicBezTo>
                  <a:cubicBezTo>
                    <a:pt x="30" y="17"/>
                    <a:pt x="30" y="17"/>
                    <a:pt x="30" y="17"/>
                  </a:cubicBezTo>
                  <a:cubicBezTo>
                    <a:pt x="35" y="9"/>
                    <a:pt x="49" y="0"/>
                    <a:pt x="62" y="0"/>
                  </a:cubicBezTo>
                  <a:cubicBezTo>
                    <a:pt x="63" y="0"/>
                    <a:pt x="65" y="0"/>
                    <a:pt x="66" y="1"/>
                  </a:cubicBezTo>
                  <a:cubicBezTo>
                    <a:pt x="66" y="30"/>
                    <a:pt x="66" y="30"/>
                    <a:pt x="66" y="30"/>
                  </a:cubicBezTo>
                  <a:cubicBezTo>
                    <a:pt x="64" y="30"/>
                    <a:pt x="64" y="30"/>
                    <a:pt x="64" y="30"/>
                  </a:cubicBezTo>
                  <a:cubicBezTo>
                    <a:pt x="51" y="30"/>
                    <a:pt x="36" y="32"/>
                    <a:pt x="32" y="42"/>
                  </a:cubicBezTo>
                  <a:cubicBezTo>
                    <a:pt x="32" y="120"/>
                    <a:pt x="32" y="120"/>
                    <a:pt x="32" y="120"/>
                  </a:cubicBezTo>
                  <a:cubicBezTo>
                    <a:pt x="0" y="120"/>
                    <a:pt x="0" y="120"/>
                    <a:pt x="0" y="12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3" name="Freeform 11"/>
            <p:cNvSpPr>
              <a:spLocks noEditPoints="1"/>
            </p:cNvSpPr>
            <p:nvPr/>
          </p:nvSpPr>
          <p:spPr bwMode="auto">
            <a:xfrm>
              <a:off x="1051020" y="2650392"/>
              <a:ext cx="149642" cy="226766"/>
            </a:xfrm>
            <a:custGeom>
              <a:avLst/>
              <a:gdLst>
                <a:gd name="T0" fmla="*/ 110 w 110"/>
                <a:gd name="T1" fmla="*/ 2 h 166"/>
                <a:gd name="T2" fmla="*/ 110 w 110"/>
                <a:gd name="T3" fmla="*/ 114 h 166"/>
                <a:gd name="T4" fmla="*/ 52 w 110"/>
                <a:gd name="T5" fmla="*/ 166 h 166"/>
                <a:gd name="T6" fmla="*/ 3 w 110"/>
                <a:gd name="T7" fmla="*/ 137 h 166"/>
                <a:gd name="T8" fmla="*/ 34 w 110"/>
                <a:gd name="T9" fmla="*/ 132 h 166"/>
                <a:gd name="T10" fmla="*/ 56 w 110"/>
                <a:gd name="T11" fmla="*/ 143 h 166"/>
                <a:gd name="T12" fmla="*/ 80 w 110"/>
                <a:gd name="T13" fmla="*/ 117 h 166"/>
                <a:gd name="T14" fmla="*/ 80 w 110"/>
                <a:gd name="T15" fmla="*/ 104 h 166"/>
                <a:gd name="T16" fmla="*/ 79 w 110"/>
                <a:gd name="T17" fmla="*/ 103 h 166"/>
                <a:gd name="T18" fmla="*/ 49 w 110"/>
                <a:gd name="T19" fmla="*/ 120 h 166"/>
                <a:gd name="T20" fmla="*/ 0 w 110"/>
                <a:gd name="T21" fmla="*/ 62 h 166"/>
                <a:gd name="T22" fmla="*/ 47 w 110"/>
                <a:gd name="T23" fmla="*/ 0 h 166"/>
                <a:gd name="T24" fmla="*/ 81 w 110"/>
                <a:gd name="T25" fmla="*/ 17 h 166"/>
                <a:gd name="T26" fmla="*/ 81 w 110"/>
                <a:gd name="T27" fmla="*/ 16 h 166"/>
                <a:gd name="T28" fmla="*/ 84 w 110"/>
                <a:gd name="T29" fmla="*/ 2 h 166"/>
                <a:gd name="T30" fmla="*/ 110 w 110"/>
                <a:gd name="T31" fmla="*/ 2 h 166"/>
                <a:gd name="T32" fmla="*/ 55 w 110"/>
                <a:gd name="T33" fmla="*/ 95 h 166"/>
                <a:gd name="T34" fmla="*/ 80 w 110"/>
                <a:gd name="T35" fmla="*/ 55 h 166"/>
                <a:gd name="T36" fmla="*/ 54 w 110"/>
                <a:gd name="T37" fmla="*/ 22 h 166"/>
                <a:gd name="T38" fmla="*/ 31 w 110"/>
                <a:gd name="T39" fmla="*/ 57 h 166"/>
                <a:gd name="T40" fmla="*/ 55 w 110"/>
                <a:gd name="T41"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66">
                  <a:moveTo>
                    <a:pt x="110" y="2"/>
                  </a:moveTo>
                  <a:cubicBezTo>
                    <a:pt x="110" y="114"/>
                    <a:pt x="110" y="114"/>
                    <a:pt x="110" y="114"/>
                  </a:cubicBezTo>
                  <a:cubicBezTo>
                    <a:pt x="110" y="133"/>
                    <a:pt x="108" y="166"/>
                    <a:pt x="52" y="166"/>
                  </a:cubicBezTo>
                  <a:cubicBezTo>
                    <a:pt x="29" y="166"/>
                    <a:pt x="8" y="157"/>
                    <a:pt x="3" y="137"/>
                  </a:cubicBezTo>
                  <a:cubicBezTo>
                    <a:pt x="34" y="132"/>
                    <a:pt x="34" y="132"/>
                    <a:pt x="34" y="132"/>
                  </a:cubicBezTo>
                  <a:cubicBezTo>
                    <a:pt x="35" y="138"/>
                    <a:pt x="39" y="143"/>
                    <a:pt x="56" y="143"/>
                  </a:cubicBezTo>
                  <a:cubicBezTo>
                    <a:pt x="72" y="143"/>
                    <a:pt x="80" y="136"/>
                    <a:pt x="80" y="117"/>
                  </a:cubicBezTo>
                  <a:cubicBezTo>
                    <a:pt x="80" y="104"/>
                    <a:pt x="80" y="104"/>
                    <a:pt x="80" y="104"/>
                  </a:cubicBezTo>
                  <a:cubicBezTo>
                    <a:pt x="79" y="103"/>
                    <a:pt x="79" y="103"/>
                    <a:pt x="79" y="103"/>
                  </a:cubicBezTo>
                  <a:cubicBezTo>
                    <a:pt x="74" y="112"/>
                    <a:pt x="67" y="120"/>
                    <a:pt x="49" y="120"/>
                  </a:cubicBezTo>
                  <a:cubicBezTo>
                    <a:pt x="22" y="120"/>
                    <a:pt x="0" y="101"/>
                    <a:pt x="0" y="62"/>
                  </a:cubicBezTo>
                  <a:cubicBezTo>
                    <a:pt x="0" y="22"/>
                    <a:pt x="22" y="0"/>
                    <a:pt x="47" y="0"/>
                  </a:cubicBezTo>
                  <a:cubicBezTo>
                    <a:pt x="71" y="0"/>
                    <a:pt x="79" y="11"/>
                    <a:pt x="81" y="17"/>
                  </a:cubicBezTo>
                  <a:cubicBezTo>
                    <a:pt x="81" y="16"/>
                    <a:pt x="81" y="16"/>
                    <a:pt x="81" y="16"/>
                  </a:cubicBezTo>
                  <a:cubicBezTo>
                    <a:pt x="84" y="2"/>
                    <a:pt x="84" y="2"/>
                    <a:pt x="84" y="2"/>
                  </a:cubicBezTo>
                  <a:lnTo>
                    <a:pt x="110" y="2"/>
                  </a:lnTo>
                  <a:close/>
                  <a:moveTo>
                    <a:pt x="55" y="95"/>
                  </a:moveTo>
                  <a:cubicBezTo>
                    <a:pt x="78" y="95"/>
                    <a:pt x="80" y="71"/>
                    <a:pt x="80" y="55"/>
                  </a:cubicBezTo>
                  <a:cubicBezTo>
                    <a:pt x="80" y="37"/>
                    <a:pt x="71" y="22"/>
                    <a:pt x="54" y="22"/>
                  </a:cubicBezTo>
                  <a:cubicBezTo>
                    <a:pt x="43" y="22"/>
                    <a:pt x="31" y="30"/>
                    <a:pt x="31" y="57"/>
                  </a:cubicBezTo>
                  <a:cubicBezTo>
                    <a:pt x="31" y="71"/>
                    <a:pt x="32" y="95"/>
                    <a:pt x="55"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sp>
          <p:nvSpPr>
            <p:cNvPr id="14" name="Freeform 12"/>
            <p:cNvSpPr>
              <a:spLocks noEditPoints="1"/>
            </p:cNvSpPr>
            <p:nvPr/>
          </p:nvSpPr>
          <p:spPr bwMode="auto">
            <a:xfrm>
              <a:off x="1348002" y="2593413"/>
              <a:ext cx="112232" cy="52950"/>
            </a:xfrm>
            <a:custGeom>
              <a:avLst/>
              <a:gdLst>
                <a:gd name="T0" fmla="*/ 195 w 195"/>
                <a:gd name="T1" fmla="*/ 92 h 92"/>
                <a:gd name="T2" fmla="*/ 178 w 195"/>
                <a:gd name="T3" fmla="*/ 92 h 92"/>
                <a:gd name="T4" fmla="*/ 178 w 195"/>
                <a:gd name="T5" fmla="*/ 16 h 92"/>
                <a:gd name="T6" fmla="*/ 178 w 195"/>
                <a:gd name="T7" fmla="*/ 16 h 92"/>
                <a:gd name="T8" fmla="*/ 147 w 195"/>
                <a:gd name="T9" fmla="*/ 92 h 92"/>
                <a:gd name="T10" fmla="*/ 138 w 195"/>
                <a:gd name="T11" fmla="*/ 92 h 92"/>
                <a:gd name="T12" fmla="*/ 110 w 195"/>
                <a:gd name="T13" fmla="*/ 16 h 92"/>
                <a:gd name="T14" fmla="*/ 107 w 195"/>
                <a:gd name="T15" fmla="*/ 16 h 92"/>
                <a:gd name="T16" fmla="*/ 107 w 195"/>
                <a:gd name="T17" fmla="*/ 92 h 92"/>
                <a:gd name="T18" fmla="*/ 93 w 195"/>
                <a:gd name="T19" fmla="*/ 92 h 92"/>
                <a:gd name="T20" fmla="*/ 93 w 195"/>
                <a:gd name="T21" fmla="*/ 0 h 92"/>
                <a:gd name="T22" fmla="*/ 117 w 195"/>
                <a:gd name="T23" fmla="*/ 0 h 92"/>
                <a:gd name="T24" fmla="*/ 145 w 195"/>
                <a:gd name="T25" fmla="*/ 71 h 92"/>
                <a:gd name="T26" fmla="*/ 171 w 195"/>
                <a:gd name="T27" fmla="*/ 0 h 92"/>
                <a:gd name="T28" fmla="*/ 195 w 195"/>
                <a:gd name="T29" fmla="*/ 0 h 92"/>
                <a:gd name="T30" fmla="*/ 195 w 195"/>
                <a:gd name="T31" fmla="*/ 92 h 92"/>
                <a:gd name="T32" fmla="*/ 74 w 195"/>
                <a:gd name="T33" fmla="*/ 14 h 92"/>
                <a:gd name="T34" fmla="*/ 46 w 195"/>
                <a:gd name="T35" fmla="*/ 14 h 92"/>
                <a:gd name="T36" fmla="*/ 46 w 195"/>
                <a:gd name="T37" fmla="*/ 92 h 92"/>
                <a:gd name="T38" fmla="*/ 31 w 195"/>
                <a:gd name="T39" fmla="*/ 92 h 92"/>
                <a:gd name="T40" fmla="*/ 31 w 195"/>
                <a:gd name="T41" fmla="*/ 14 h 92"/>
                <a:gd name="T42" fmla="*/ 0 w 195"/>
                <a:gd name="T43" fmla="*/ 14 h 92"/>
                <a:gd name="T44" fmla="*/ 0 w 195"/>
                <a:gd name="T45" fmla="*/ 0 h 92"/>
                <a:gd name="T46" fmla="*/ 74 w 195"/>
                <a:gd name="T47" fmla="*/ 0 h 92"/>
                <a:gd name="T48" fmla="*/ 74 w 195"/>
                <a:gd name="T4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5" h="92">
                  <a:moveTo>
                    <a:pt x="195" y="92"/>
                  </a:moveTo>
                  <a:lnTo>
                    <a:pt x="178" y="92"/>
                  </a:lnTo>
                  <a:lnTo>
                    <a:pt x="178" y="16"/>
                  </a:lnTo>
                  <a:lnTo>
                    <a:pt x="178" y="16"/>
                  </a:lnTo>
                  <a:lnTo>
                    <a:pt x="147" y="92"/>
                  </a:lnTo>
                  <a:lnTo>
                    <a:pt x="138" y="92"/>
                  </a:lnTo>
                  <a:lnTo>
                    <a:pt x="110" y="16"/>
                  </a:lnTo>
                  <a:lnTo>
                    <a:pt x="107" y="16"/>
                  </a:lnTo>
                  <a:lnTo>
                    <a:pt x="107" y="92"/>
                  </a:lnTo>
                  <a:lnTo>
                    <a:pt x="93" y="92"/>
                  </a:lnTo>
                  <a:lnTo>
                    <a:pt x="93" y="0"/>
                  </a:lnTo>
                  <a:lnTo>
                    <a:pt x="117" y="0"/>
                  </a:lnTo>
                  <a:lnTo>
                    <a:pt x="145" y="71"/>
                  </a:lnTo>
                  <a:lnTo>
                    <a:pt x="171" y="0"/>
                  </a:lnTo>
                  <a:lnTo>
                    <a:pt x="195" y="0"/>
                  </a:lnTo>
                  <a:lnTo>
                    <a:pt x="195" y="92"/>
                  </a:lnTo>
                  <a:close/>
                  <a:moveTo>
                    <a:pt x="74" y="14"/>
                  </a:moveTo>
                  <a:lnTo>
                    <a:pt x="46" y="14"/>
                  </a:lnTo>
                  <a:lnTo>
                    <a:pt x="46" y="92"/>
                  </a:lnTo>
                  <a:lnTo>
                    <a:pt x="31" y="92"/>
                  </a:lnTo>
                  <a:lnTo>
                    <a:pt x="31" y="14"/>
                  </a:lnTo>
                  <a:lnTo>
                    <a:pt x="0" y="14"/>
                  </a:lnTo>
                  <a:lnTo>
                    <a:pt x="0" y="0"/>
                  </a:lnTo>
                  <a:lnTo>
                    <a:pt x="74" y="0"/>
                  </a:lnTo>
                  <a:lnTo>
                    <a:pt x="7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fontAlgn="auto">
                <a:lnSpc>
                  <a:spcPct val="90000"/>
                </a:lnSpc>
                <a:spcBef>
                  <a:spcPts val="0"/>
                </a:spcBef>
                <a:spcAft>
                  <a:spcPts val="1200"/>
                </a:spcAft>
                <a:defRPr/>
              </a:pPr>
              <a:endParaRPr lang="en-GB" sz="1800" kern="0" dirty="0">
                <a:solidFill>
                  <a:sysClr val="windowText" lastClr="000000"/>
                </a:solidFill>
                <a:latin typeface="Helvetica 75 Bold" panose="020B0804020202020204" pitchFamily="34" charset="0"/>
              </a:endParaRPr>
            </a:p>
          </p:txBody>
        </p:sp>
      </p:grpSp>
      <p:sp>
        <p:nvSpPr>
          <p:cNvPr id="5" name="Text Placeholder 4"/>
          <p:cNvSpPr>
            <a:spLocks noGrp="1"/>
          </p:cNvSpPr>
          <p:nvPr>
            <p:ph type="body" sz="quarter" idx="11" hasCustomPrompt="1"/>
          </p:nvPr>
        </p:nvSpPr>
        <p:spPr>
          <a:xfrm>
            <a:off x="339725" y="339725"/>
            <a:ext cx="5832475" cy="3460750"/>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
        <p:nvSpPr>
          <p:cNvPr id="3" name="Text Placeholder 2"/>
          <p:cNvSpPr>
            <a:spLocks noGrp="1"/>
          </p:cNvSpPr>
          <p:nvPr>
            <p:ph type="body" sz="quarter" idx="12" hasCustomPrompt="1"/>
          </p:nvPr>
        </p:nvSpPr>
        <p:spPr>
          <a:xfrm>
            <a:off x="6508750" y="339725"/>
            <a:ext cx="2301875" cy="3460750"/>
          </a:xfrm>
        </p:spPr>
        <p:txBody>
          <a:bodyPr tIns="109728"/>
          <a:lstStyle>
            <a:lvl1pPr>
              <a:spcAft>
                <a:spcPts val="2400"/>
              </a:spcAft>
              <a:defRPr baseline="0">
                <a:latin typeface="Helvetica 75 Bold" panose="020B0804020202020204" pitchFamily="34" charset="0"/>
              </a:defRPr>
            </a:lvl1pPr>
            <a:lvl2pPr>
              <a:spcAft>
                <a:spcPts val="2400"/>
              </a:spcAft>
              <a:defRPr>
                <a:latin typeface="Helvetica 75 Bold" panose="020B0804020202020204" pitchFamily="34" charset="0"/>
              </a:defRPr>
            </a:lvl2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885698941"/>
      </p:ext>
    </p:extLst>
  </p:cSld>
  <p:clrMapOvr>
    <a:masterClrMapping/>
  </p:clrMapOvr>
  <p:transition spd="med">
    <p:fade/>
  </p:transition>
  <p:timing>
    <p:tnLst>
      <p:par>
        <p:cTn id="1" dur="indefinite" restart="never" nodeType="tmRoot"/>
      </p:par>
    </p:tnLst>
  </p:timing>
  <p:hf sldNum="0" hdr="0" ftr="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0"/>
              </a:spcAft>
              <a:defRPr sz="3000">
                <a:solidFill>
                  <a:srgbClr val="FF6600"/>
                </a:solidFill>
                <a:latin typeface="Helvetica 75 Bold" panose="020B0804020202020204" pitchFamily="34" charset="0"/>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nSpc>
                <a:spcPct val="85000"/>
              </a:lnSpc>
              <a:spcAft>
                <a:spcPts val="800"/>
              </a:spcAft>
              <a:buFont typeface="+mj-lt"/>
              <a:buNone/>
              <a:defRPr sz="3000"/>
            </a:lvl3pPr>
            <a:lvl4pPr marL="401638" indent="-401638">
              <a:lnSpc>
                <a:spcPct val="85000"/>
              </a:lnSpc>
              <a:spcAft>
                <a:spcPts val="800"/>
              </a:spcAft>
              <a:buFont typeface="+mj-lt"/>
              <a:buNone/>
              <a:defRPr sz="3000"/>
            </a:lvl4pPr>
            <a:lvl5pPr marL="0" indent="0">
              <a:lnSpc>
                <a:spcPct val="85000"/>
              </a:lnSpc>
              <a:spcAft>
                <a:spcPts val="800"/>
              </a:spcAft>
              <a:buFont typeface="+mj-lt"/>
              <a:buNone/>
              <a:defRPr sz="3000"/>
            </a:lvl5pPr>
          </a:lstStyle>
          <a:p>
            <a:pPr lvl="0"/>
            <a:r>
              <a:rPr lang="fr-FR" dirty="0" smtClean="0"/>
              <a:t>Modifiez le texte du masque</a:t>
            </a:r>
          </a:p>
          <a:p>
            <a:pPr lvl="1"/>
            <a:r>
              <a:rPr lang="fr-FR" dirty="0" smtClean="0"/>
              <a:t>Deuxième niveau</a:t>
            </a:r>
          </a:p>
          <a:p>
            <a:pPr lvl="1"/>
            <a:r>
              <a:rPr lang="fr-FR" dirty="0" smtClean="0"/>
              <a:t>Troisième niveau</a:t>
            </a:r>
          </a:p>
          <a:p>
            <a:pPr marL="401638" lvl="1" indent="-401638" algn="l" defTabSz="514350" rtl="0" eaLnBrk="1" fontAlgn="base" hangingPunct="1">
              <a:lnSpc>
                <a:spcPct val="90000"/>
              </a:lnSpc>
              <a:spcBef>
                <a:spcPct val="0"/>
              </a:spcBef>
              <a:spcAft>
                <a:spcPts val="400"/>
              </a:spcAft>
              <a:buFont typeface="+mj-lt"/>
              <a:buAutoNum type="arabicPeriod"/>
            </a:pPr>
            <a:r>
              <a:rPr lang="fr-FR" dirty="0" smtClean="0"/>
              <a:t>Quatrième niveau</a:t>
            </a:r>
          </a:p>
          <a:p>
            <a:pPr marL="401638" marR="0" lvl="1" indent="-401638" algn="l" defTabSz="514350" rtl="0" eaLnBrk="1" fontAlgn="base" latinLnBrk="0" hangingPunct="1">
              <a:lnSpc>
                <a:spcPct val="90000"/>
              </a:lnSpc>
              <a:spcBef>
                <a:spcPct val="0"/>
              </a:spcBef>
              <a:spcAft>
                <a:spcPts val="400"/>
              </a:spcAft>
              <a:buClrTx/>
              <a:buSzTx/>
              <a:buFont typeface="+mj-lt"/>
              <a:buAutoNum type="arabicPeriod"/>
              <a:tabLst/>
              <a:defRPr/>
            </a:pPr>
            <a:r>
              <a:rPr lang="fr-FR" dirty="0" smtClean="0"/>
              <a:t>Cinquième niveau</a:t>
            </a:r>
          </a:p>
        </p:txBody>
      </p:sp>
    </p:spTree>
    <p:extLst>
      <p:ext uri="{BB962C8B-B14F-4D97-AF65-F5344CB8AC3E}">
        <p14:creationId xmlns:p14="http://schemas.microsoft.com/office/powerpoint/2010/main" val="1720080163"/>
      </p:ext>
    </p:extLst>
  </p:cSld>
  <p:clrMapOvr>
    <a:masterClrMapping/>
  </p:clrMapOvr>
  <p:transition spd="med">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3200"/>
              </a:spcAft>
              <a:defRPr sz="5500">
                <a:solidFill>
                  <a:schemeClr val="bg1"/>
                </a:solidFill>
                <a:latin typeface="Helvetica 75 Bold" panose="020B0804020202020204" pitchFamily="34" charset="0"/>
              </a:defRPr>
            </a:lvl1pPr>
            <a:lvl2pPr>
              <a:lnSpc>
                <a:spcPct val="90000"/>
              </a:lnSpc>
              <a:spcAft>
                <a:spcPts val="2400"/>
              </a:spcAft>
              <a:defRPr sz="1400">
                <a:latin typeface="Helvetica 75 Bold" panose="020B0804020202020204" pitchFamily="34" charset="0"/>
              </a:defRPr>
            </a:lvl2pPr>
            <a:lvl3pPr marL="0" indent="0">
              <a:lnSpc>
                <a:spcPct val="85000"/>
              </a:lnSpc>
              <a:spcAft>
                <a:spcPts val="800"/>
              </a:spcAft>
              <a:buNone/>
              <a:defRPr sz="1200"/>
            </a:lvl3pPr>
            <a:lvl4pPr>
              <a:lnSpc>
                <a:spcPct val="85000"/>
              </a:lnSpc>
              <a:spcAft>
                <a:spcPts val="800"/>
              </a:spcAft>
              <a:defRPr sz="5500"/>
            </a:lvl4pPr>
            <a:lvl5pPr>
              <a:lnSpc>
                <a:spcPct val="85000"/>
              </a:lnSpc>
              <a:spcAft>
                <a:spcPts val="800"/>
              </a:spcAft>
              <a:defRPr sz="5500"/>
            </a:lvl5pPr>
          </a:lstStyle>
          <a:p>
            <a:pPr lvl="0"/>
            <a:r>
              <a:rPr lang="fr-FR" dirty="0" smtClean="0"/>
              <a:t>Modifiez le texte du masque</a:t>
            </a:r>
          </a:p>
          <a:p>
            <a:pPr lvl="1"/>
            <a:r>
              <a:rPr lang="fr-FR" dirty="0" smtClean="0"/>
              <a:t>Deuxième niveau</a:t>
            </a:r>
          </a:p>
        </p:txBody>
      </p:sp>
    </p:spTree>
    <p:extLst>
      <p:ext uri="{BB962C8B-B14F-4D97-AF65-F5344CB8AC3E}">
        <p14:creationId xmlns:p14="http://schemas.microsoft.com/office/powerpoint/2010/main" val="3636023477"/>
      </p:ext>
    </p:extLst>
  </p:cSld>
  <p:clrMapOvr>
    <a:masterClrMapping/>
  </p:clrMapOvr>
  <p:transition spd="med">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5"/>
            <a:ext cx="8470900" cy="623888"/>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6" y="1304924"/>
            <a:ext cx="8470899" cy="3165475"/>
          </a:xfrm>
        </p:spPr>
        <p:txBody>
          <a:bodyPr/>
          <a:lstStyle>
            <a:lvl1pPr>
              <a:lnSpc>
                <a:spcPct val="90000"/>
              </a:lnSpc>
              <a:spcAft>
                <a:spcPts val="800"/>
              </a:spcAft>
              <a:defRPr sz="1400" baseline="0">
                <a:solidFill>
                  <a:srgbClr val="FF6600"/>
                </a:solidFill>
                <a:latin typeface="Helvetica 75 Bold" panose="020B0804020202020204" pitchFamily="34" charset="0"/>
              </a:defRPr>
            </a:lvl1pPr>
            <a:lvl2pPr>
              <a:lnSpc>
                <a:spcPct val="90000"/>
              </a:lnSpc>
              <a:spcAft>
                <a:spcPts val="800"/>
              </a:spcAft>
              <a:defRPr sz="1400">
                <a:latin typeface="Helvetica 75 Bold" panose="020B0804020202020204" pitchFamily="34" charset="0"/>
              </a:defRPr>
            </a:lvl2pPr>
            <a:lvl3pPr>
              <a:lnSpc>
                <a:spcPct val="90000"/>
              </a:lnSpc>
              <a:spcAft>
                <a:spcPts val="800"/>
              </a:spcAft>
              <a:defRPr sz="1400">
                <a:latin typeface="Helvetica 75 Bold" panose="020B0804020202020204" pitchFamily="34" charset="0"/>
              </a:defRPr>
            </a:lvl3pPr>
            <a:lvl4pPr>
              <a:lnSpc>
                <a:spcPct val="90000"/>
              </a:lnSpc>
              <a:spcAft>
                <a:spcPts val="800"/>
              </a:spcAft>
              <a:defRPr sz="1400">
                <a:latin typeface="Helvetica 75 Bold" panose="020B0804020202020204" pitchFamily="34" charset="0"/>
              </a:defRPr>
            </a:lvl4pPr>
            <a:lvl5pPr>
              <a:lnSpc>
                <a:spcPct val="90000"/>
              </a:lnSpc>
              <a:spcAft>
                <a:spcPts val="800"/>
              </a:spcAft>
              <a:defRPr sz="1400">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2171100729"/>
      </p:ext>
    </p:extLst>
  </p:cSld>
  <p:clrMapOvr>
    <a:masterClrMapping/>
  </p:clrMapOvr>
  <p:transition spd="med">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
        <p:nvSpPr>
          <p:cNvPr id="3" name="Content Placeholder 2"/>
          <p:cNvSpPr>
            <a:spLocks noGrp="1"/>
          </p:cNvSpPr>
          <p:nvPr>
            <p:ph idx="1" hasCustomPrompt="1"/>
          </p:nvPr>
        </p:nvSpPr>
        <p:spPr>
          <a:xfrm>
            <a:off x="339724"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2"/>
          <p:cNvSpPr>
            <a:spLocks noGrp="1"/>
          </p:cNvSpPr>
          <p:nvPr>
            <p:ph idx="10" hasCustomPrompt="1"/>
          </p:nvPr>
        </p:nvSpPr>
        <p:spPr>
          <a:xfrm>
            <a:off x="4738688" y="1304925"/>
            <a:ext cx="4065589" cy="3165474"/>
          </a:xfrm>
        </p:spPr>
        <p:txBody>
          <a:bodyPr/>
          <a:lstStyle>
            <a:lvl1pPr>
              <a:lnSpc>
                <a:spcPct val="90000"/>
              </a:lnSpc>
              <a:spcAft>
                <a:spcPts val="800"/>
              </a:spcAft>
              <a:defRPr baseline="0">
                <a:solidFill>
                  <a:srgbClr val="FF6600"/>
                </a:solidFill>
                <a:latin typeface="Helvetica 75 Bold" panose="020B0804020202020204" pitchFamily="34" charset="0"/>
              </a:defRPr>
            </a:lvl1pPr>
            <a:lvl2pPr>
              <a:lnSpc>
                <a:spcPct val="90000"/>
              </a:lnSpc>
              <a:spcAft>
                <a:spcPts val="800"/>
              </a:spcAft>
              <a:defRPr>
                <a:latin typeface="Helvetica 75 Bold" panose="020B0804020202020204" pitchFamily="34" charset="0"/>
              </a:defRPr>
            </a:lvl2pPr>
            <a:lvl3pPr>
              <a:lnSpc>
                <a:spcPct val="90000"/>
              </a:lnSpc>
              <a:spcAft>
                <a:spcPts val="800"/>
              </a:spcAft>
              <a:defRPr>
                <a:latin typeface="Helvetica 75 Bold" panose="020B0804020202020204" pitchFamily="34" charset="0"/>
              </a:defRPr>
            </a:lvl3pPr>
            <a:lvl4pPr>
              <a:lnSpc>
                <a:spcPct val="90000"/>
              </a:lnSpc>
              <a:spcAft>
                <a:spcPts val="800"/>
              </a:spcAft>
              <a:defRPr>
                <a:latin typeface="Helvetica 75 Bold" panose="020B0804020202020204" pitchFamily="34" charset="0"/>
              </a:defRPr>
            </a:lvl4pPr>
            <a:lvl5pPr>
              <a:lnSpc>
                <a:spcPct val="90000"/>
              </a:lnSpc>
              <a:spcAft>
                <a:spcPts val="800"/>
              </a:spcAft>
              <a:defRPr>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51854157"/>
      </p:ext>
    </p:extLst>
  </p:cSld>
  <p:clrMapOvr>
    <a:masterClrMapping/>
  </p:clrMapOvr>
  <p:transition spd="med">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re et 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1304925"/>
            <a:ext cx="8470899" cy="31654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itle 1"/>
          <p:cNvSpPr>
            <a:spLocks noGrp="1"/>
          </p:cNvSpPr>
          <p:nvPr>
            <p:ph type="title" hasCustomPrompt="1"/>
          </p:nvPr>
        </p:nvSpPr>
        <p:spPr>
          <a:xfrm>
            <a:off x="339725" y="339724"/>
            <a:ext cx="8470900" cy="623889"/>
          </a:xfrm>
        </p:spPr>
        <p:txBody>
          <a:bodyPr/>
          <a:lstStyle>
            <a:lvl1pPr>
              <a:lnSpc>
                <a:spcPct val="90000"/>
              </a:lnSpc>
              <a:spcAft>
                <a:spcPts val="0"/>
              </a:spcAft>
              <a:defRPr sz="2000">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2946824988"/>
      </p:ext>
    </p:extLst>
  </p:cSld>
  <p:clrMapOvr>
    <a:masterClrMapping/>
  </p:clrMapOvr>
  <p:transition spd="med">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essage clé">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9726" y="339725"/>
            <a:ext cx="8470899" cy="4130675"/>
          </a:xfrm>
        </p:spPr>
        <p:txBody>
          <a:bodyPr/>
          <a:lstStyle>
            <a:lvl1pPr>
              <a:lnSpc>
                <a:spcPct val="85000"/>
              </a:lnSpc>
              <a:spcAft>
                <a:spcPts val="2400"/>
              </a:spcAft>
              <a:defRPr sz="3000" baseline="0">
                <a:solidFill>
                  <a:schemeClr val="bg1"/>
                </a:solidFill>
                <a:latin typeface="Helvetica 75 Bold" panose="020B0804020202020204" pitchFamily="34" charset="0"/>
              </a:defRPr>
            </a:lvl1pPr>
            <a:lvl2pPr>
              <a:lnSpc>
                <a:spcPct val="90000"/>
              </a:lnSpc>
              <a:spcAft>
                <a:spcPts val="800"/>
              </a:spcAft>
              <a:defRPr sz="1400">
                <a:solidFill>
                  <a:schemeClr val="bg1"/>
                </a:solidFill>
                <a:latin typeface="Helvetica 75 Bold" panose="020B0804020202020204" pitchFamily="34" charset="0"/>
              </a:defRPr>
            </a:lvl2pPr>
            <a:lvl3pPr>
              <a:lnSpc>
                <a:spcPct val="90000"/>
              </a:lnSpc>
              <a:spcAft>
                <a:spcPts val="800"/>
              </a:spcAft>
              <a:defRPr sz="1400">
                <a:solidFill>
                  <a:schemeClr val="bg1"/>
                </a:solidFill>
                <a:latin typeface="Helvetica 75 Bold" panose="020B0804020202020204" pitchFamily="34" charset="0"/>
              </a:defRPr>
            </a:lvl3pPr>
            <a:lvl4pPr>
              <a:lnSpc>
                <a:spcPct val="90000"/>
              </a:lnSpc>
              <a:spcAft>
                <a:spcPts val="800"/>
              </a:spcAft>
              <a:defRPr sz="1400">
                <a:solidFill>
                  <a:schemeClr val="bg1"/>
                </a:solidFill>
                <a:latin typeface="Helvetica 75 Bold" panose="020B0804020202020204" pitchFamily="34" charset="0"/>
              </a:defRPr>
            </a:lvl4pPr>
            <a:lvl5pPr>
              <a:lnSpc>
                <a:spcPct val="90000"/>
              </a:lnSpc>
              <a:spcAft>
                <a:spcPts val="800"/>
              </a:spcAft>
              <a:defRPr sz="1400">
                <a:solidFill>
                  <a:schemeClr val="bg1"/>
                </a:solidFill>
                <a:latin typeface="Helvetica 75 Bold" panose="020B0804020202020204" pitchFamily="34" charset="0"/>
              </a:defRPr>
            </a:lvl5pPr>
          </a:lstStyle>
          <a:p>
            <a:pPr lvl="0"/>
            <a:r>
              <a:rPr lang="fr-FR" dirty="0" smtClean="0"/>
              <a:t>Modifiez le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extLst>
      <p:ext uri="{BB962C8B-B14F-4D97-AF65-F5344CB8AC3E}">
        <p14:creationId xmlns:p14="http://schemas.microsoft.com/office/powerpoint/2010/main" val="1152108531"/>
      </p:ext>
    </p:extLst>
  </p:cSld>
  <p:clrMapOvr>
    <a:masterClrMapping/>
  </p:clrMapOvr>
  <p:transition spd="med">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spcAft>
                <a:spcPts val="0"/>
              </a:spcAft>
              <a:defRPr>
                <a:solidFill>
                  <a:srgbClr val="FF6600"/>
                </a:solidFill>
                <a:latin typeface="Helvetica 75 Bold" panose="020B0804020202020204"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4020630659"/>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5" Type="http://schemas.openxmlformats.org/officeDocument/2006/relationships/slideLayout" Target="../slideLayouts/slideLayout87.xml"/><Relationship Id="rId10" Type="http://schemas.openxmlformats.org/officeDocument/2006/relationships/theme" Target="../theme/theme10.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5" Type="http://schemas.openxmlformats.org/officeDocument/2006/relationships/slideLayout" Target="../slideLayouts/slideLayout96.xml"/><Relationship Id="rId10" Type="http://schemas.openxmlformats.org/officeDocument/2006/relationships/theme" Target="../theme/theme1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10" Type="http://schemas.openxmlformats.org/officeDocument/2006/relationships/theme" Target="../theme/theme12.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5" Type="http://schemas.openxmlformats.org/officeDocument/2006/relationships/slideLayout" Target="../slideLayouts/slideLayout114.xml"/><Relationship Id="rId10" Type="http://schemas.openxmlformats.org/officeDocument/2006/relationships/theme" Target="../theme/theme13.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5" Type="http://schemas.openxmlformats.org/officeDocument/2006/relationships/slideLayout" Target="../slideLayouts/slideLayout123.xml"/><Relationship Id="rId10" Type="http://schemas.openxmlformats.org/officeDocument/2006/relationships/theme" Target="../theme/theme14.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theme" Target="../theme/theme15.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5" Type="http://schemas.openxmlformats.org/officeDocument/2006/relationships/slideLayout" Target="../slideLayouts/slideLayout142.xml"/><Relationship Id="rId10" Type="http://schemas.openxmlformats.org/officeDocument/2006/relationships/theme" Target="../theme/theme16.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10" Type="http://schemas.openxmlformats.org/officeDocument/2006/relationships/theme" Target="../theme/theme17.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5" Type="http://schemas.openxmlformats.org/officeDocument/2006/relationships/slideLayout" Target="../slideLayouts/slideLayout160.xml"/><Relationship Id="rId10" Type="http://schemas.openxmlformats.org/officeDocument/2006/relationships/theme" Target="../theme/theme18.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7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5" Type="http://schemas.openxmlformats.org/officeDocument/2006/relationships/slideLayout" Target="../slideLayouts/slideLayout169.xml"/><Relationship Id="rId10" Type="http://schemas.openxmlformats.org/officeDocument/2006/relationships/theme" Target="../theme/theme19.xml"/><Relationship Id="rId4" Type="http://schemas.openxmlformats.org/officeDocument/2006/relationships/slideLayout" Target="../slideLayouts/slideLayout168.xml"/><Relationship Id="rId9" Type="http://schemas.openxmlformats.org/officeDocument/2006/relationships/slideLayout" Target="../slideLayouts/slideLayout17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81.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5" Type="http://schemas.openxmlformats.org/officeDocument/2006/relationships/slideLayout" Target="../slideLayouts/slideLayout178.xml"/><Relationship Id="rId10" Type="http://schemas.openxmlformats.org/officeDocument/2006/relationships/theme" Target="../theme/theme20.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90.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10" Type="http://schemas.openxmlformats.org/officeDocument/2006/relationships/theme" Target="../theme/theme21.xml"/><Relationship Id="rId4" Type="http://schemas.openxmlformats.org/officeDocument/2006/relationships/slideLayout" Target="../slideLayouts/slideLayout186.xml"/><Relationship Id="rId9" Type="http://schemas.openxmlformats.org/officeDocument/2006/relationships/slideLayout" Target="../slideLayouts/slideLayout19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10" Type="http://schemas.openxmlformats.org/officeDocument/2006/relationships/theme" Target="../theme/theme22.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10" Type="http://schemas.openxmlformats.org/officeDocument/2006/relationships/theme" Target="../theme/theme23.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5" Type="http://schemas.openxmlformats.org/officeDocument/2006/relationships/slideLayout" Target="../slideLayouts/slideLayout214.xml"/><Relationship Id="rId10" Type="http://schemas.openxmlformats.org/officeDocument/2006/relationships/theme" Target="../theme/theme24.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7.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theme" Target="../theme/theme8.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10" Type="http://schemas.openxmlformats.org/officeDocument/2006/relationships/theme" Target="../theme/theme9.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6550" y="1304385"/>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fld id="{8702007A-2642-4DC4-A457-FD791426C840}" type="slidenum">
              <a:rPr kumimoji="0" lang="en-GB"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t>‹N°›</a:t>
            </a:fld>
            <a:endParaRPr kumimoji="0" lang="en-GB" sz="800" b="0" i="0" u="none" strike="noStrike" kern="1200" cap="none" spc="0" normalizeH="0" baseline="0" noProof="0" dirty="0">
              <a:ln>
                <a:noFill/>
              </a:ln>
              <a:solidFill>
                <a:schemeClr val="tx1"/>
              </a:solidFill>
              <a:effectLst/>
              <a:uLnTx/>
              <a:uFillTx/>
              <a:latin typeface="Helvetica 75 Bold" panose="020B0804020202020204" pitchFamily="34" charset="0"/>
              <a:ea typeface="+mn-ea"/>
              <a:cs typeface="+mn-cs"/>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r>
              <a:rPr kumimoji="0" lang="en-GB" sz="800" b="0" i="0" u="none" strike="noStrike" kern="1200" cap="none" spc="0" normalizeH="0" baseline="0" noProof="0" dirty="0" smtClean="0">
                <a:ln>
                  <a:noFill/>
                </a:ln>
                <a:solidFill>
                  <a:srgbClr val="FF6600"/>
                </a:solidFill>
                <a:effectLst/>
                <a:uLnTx/>
                <a:uFillTx/>
                <a:latin typeface="Helvetica 75 Bold" panose="020B0804020202020204" pitchFamily="34" charset="0"/>
                <a:ea typeface="+mn-ea"/>
                <a:cs typeface="+mn-cs"/>
              </a:rPr>
              <a:t>Interne Orange</a:t>
            </a:r>
            <a:endParaRPr kumimoji="0" lang="en-GB" sz="800" b="0" i="0" u="none" strike="noStrike" kern="1200" cap="none" spc="0" normalizeH="0" baseline="0" noProof="0" dirty="0">
              <a:ln>
                <a:noFill/>
              </a:ln>
              <a:solidFill>
                <a:srgbClr val="FF6600"/>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319470747"/>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2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6550" y="1304385"/>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000000"/>
                </a:solidFill>
                <a:latin typeface="Helvetica 75 Bold" panose="020B0804020202020204" pitchFamily="34" charset="0"/>
              </a:rPr>
              <a:pPr>
                <a:lnSpc>
                  <a:spcPct val="85000"/>
                </a:lnSpc>
                <a:spcAft>
                  <a:spcPts val="1200"/>
                </a:spcAft>
                <a:buClr>
                  <a:srgbClr val="FFFFFF"/>
                </a:buClr>
                <a:defRPr/>
              </a:pPr>
              <a:t>‹N°›</a:t>
            </a:fld>
            <a:endParaRPr lang="en-GB" sz="800">
              <a:solidFill>
                <a:srgbClr val="000000"/>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561064381"/>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2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1359593403"/>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313147774"/>
      </p:ext>
    </p:extLst>
  </p:cSld>
  <p:clrMap bg1="dk1" tx1="lt1" bg2="dk2" tx2="lt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1430123408"/>
      </p:ext>
    </p:extLst>
  </p:cSld>
  <p:clrMap bg1="dk1" tx1="lt1" bg2="dk2" tx2="lt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3810693941"/>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title style</a:t>
            </a:r>
            <a:endParaRPr lang="en-GB" altLang="en-US" dirty="0" smtClean="0"/>
          </a:p>
        </p:txBody>
      </p:sp>
      <p:sp>
        <p:nvSpPr>
          <p:cNvPr id="2051" name="Text Placeholder 2"/>
          <p:cNvSpPr>
            <a:spLocks noGrp="1"/>
          </p:cNvSpPr>
          <p:nvPr>
            <p:ph type="body" idx="1"/>
          </p:nvPr>
        </p:nvSpPr>
        <p:spPr bwMode="auto">
          <a:xfrm>
            <a:off x="336550" y="1304385"/>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000000"/>
                </a:solidFill>
                <a:latin typeface="Helvetica 75 Bold" panose="020B0804020202020204" pitchFamily="34" charset="0"/>
              </a:rPr>
              <a:pPr>
                <a:lnSpc>
                  <a:spcPct val="85000"/>
                </a:lnSpc>
                <a:spcAft>
                  <a:spcPts val="1200"/>
                </a:spcAft>
                <a:buClr>
                  <a:srgbClr val="FFFFFF"/>
                </a:buClr>
                <a:defRPr/>
              </a:pPr>
              <a:t>‹N°›</a:t>
            </a:fld>
            <a:endParaRPr lang="en-GB" sz="800">
              <a:solidFill>
                <a:srgbClr val="000000"/>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Orange Restricted</a:t>
            </a:r>
          </a:p>
        </p:txBody>
      </p:sp>
    </p:spTree>
    <p:extLst>
      <p:ext uri="{BB962C8B-B14F-4D97-AF65-F5344CB8AC3E}">
        <p14:creationId xmlns:p14="http://schemas.microsoft.com/office/powerpoint/2010/main" val="71296048"/>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400" kern="120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4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3136372558"/>
      </p:ext>
    </p:extLst>
  </p:cSld>
  <p:clrMap bg1="dk1" tx1="lt1" bg2="dk2" tx2="lt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233058790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817136688"/>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817136688"/>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fld id="{8702007A-2642-4DC4-A457-FD791426C840}" type="slidenum">
              <a:rPr kumimoji="0" lang="en-GB" sz="800" b="0" i="0" u="none" strike="noStrike" kern="1200" cap="none" spc="0" normalizeH="0" baseline="0" noProof="0" smtClean="0">
                <a:ln>
                  <a:noFill/>
                </a:ln>
                <a:solidFill>
                  <a:schemeClr val="bg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t>‹N°›</a:t>
            </a:fld>
            <a:endParaRPr kumimoji="0" lang="en-GB" sz="800" b="0" i="0" u="none" strike="noStrike" kern="1200" cap="none" spc="0" normalizeH="0" baseline="0" noProof="0" dirty="0">
              <a:ln>
                <a:noFill/>
              </a:ln>
              <a:solidFill>
                <a:schemeClr val="bg1"/>
              </a:solidFill>
              <a:effectLst/>
              <a:uLnTx/>
              <a:uFillTx/>
              <a:latin typeface="Helvetica 75 Bold" panose="020B0804020202020204" pitchFamily="34" charset="0"/>
              <a:ea typeface="+mn-ea"/>
              <a:cs typeface="+mn-cs"/>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r>
              <a:rPr kumimoji="0" lang="en-GB" sz="800" b="0" i="0" u="none" strike="noStrike" kern="1200" cap="none" spc="0" normalizeH="0" baseline="0" noProof="0" dirty="0" smtClean="0">
                <a:ln>
                  <a:noFill/>
                </a:ln>
                <a:solidFill>
                  <a:srgbClr val="FF6600"/>
                </a:solidFill>
                <a:effectLst/>
                <a:uLnTx/>
                <a:uFillTx/>
                <a:latin typeface="Helvetica 75 Bold" panose="020B0804020202020204" pitchFamily="34" charset="0"/>
                <a:ea typeface="+mn-ea"/>
                <a:cs typeface="+mn-cs"/>
              </a:rPr>
              <a:t>Interne Orange</a:t>
            </a:r>
            <a:endParaRPr kumimoji="0" lang="en-GB" sz="800" b="0" i="0" u="none" strike="noStrike" kern="1200" cap="none" spc="0" normalizeH="0" baseline="0" noProof="0" dirty="0">
              <a:ln>
                <a:noFill/>
              </a:ln>
              <a:solidFill>
                <a:srgbClr val="FF6600"/>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3036594011"/>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817136688"/>
      </p:ext>
    </p:extLst>
  </p:cSld>
  <p:clrMap bg1="dk1" tx1="lt1" bg2="dk2" tx2="lt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dirty="0" smtClean="0"/>
              <a:t>Click to edit Master title style</a:t>
            </a:r>
          </a:p>
        </p:txBody>
      </p:sp>
      <p:sp>
        <p:nvSpPr>
          <p:cNvPr id="2051" name="Text Placeholder 2"/>
          <p:cNvSpPr>
            <a:spLocks noGrp="1"/>
          </p:cNvSpPr>
          <p:nvPr>
            <p:ph type="body" idx="1"/>
          </p:nvPr>
        </p:nvSpPr>
        <p:spPr bwMode="auto">
          <a:xfrm>
            <a:off x="336550" y="1304385"/>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dirty="0" smtClean="0"/>
              <a:t>Click to edit Master text styles</a:t>
            </a:r>
          </a:p>
          <a:p>
            <a:pPr lvl="1"/>
            <a:r>
              <a:rPr lang="en-GB" altLang="en-US" dirty="0" smtClean="0"/>
              <a:t>Second level</a:t>
            </a:r>
          </a:p>
          <a:p>
            <a:pPr lvl="2"/>
            <a:r>
              <a:rPr lang="en-GB" altLang="en-US" dirty="0" smtClean="0"/>
              <a:t>Third level</a:t>
            </a:r>
          </a:p>
          <a:p>
            <a:pPr lvl="3"/>
            <a:r>
              <a:rPr lang="en-GB" altLang="en-US" dirty="0" smtClean="0"/>
              <a:t>Fourth level</a:t>
            </a:r>
          </a:p>
          <a:p>
            <a:pPr lvl="4"/>
            <a:r>
              <a:rPr lang="en-GB" altLang="en-US" dirty="0" smtClean="0"/>
              <a:t>Fifth level</a:t>
            </a:r>
          </a:p>
        </p:txBody>
      </p:sp>
      <p:sp>
        <p:nvSpPr>
          <p:cNvPr id="5"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6"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Orange Restricted</a:t>
            </a:r>
          </a:p>
        </p:txBody>
      </p:sp>
    </p:spTree>
    <p:extLst>
      <p:ext uri="{BB962C8B-B14F-4D97-AF65-F5344CB8AC3E}">
        <p14:creationId xmlns:p14="http://schemas.microsoft.com/office/powerpoint/2010/main" val="799037215"/>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Lst>
  <p:transition spd="med">
    <p:fade/>
  </p:transition>
  <p:timing>
    <p:tnLst>
      <p:par>
        <p:cTn id="1" dur="indefinite" restart="never" nodeType="tmRoot"/>
      </p:par>
    </p:tnLst>
  </p:timing>
  <p:hf hdr="0"/>
  <p:txStyles>
    <p:titleStyle>
      <a:lvl1pPr algn="l" defTabSz="514350" rtl="0" fontAlgn="base">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fontAlgn="base">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fontAlgn="base">
        <a:lnSpc>
          <a:spcPct val="90000"/>
        </a:lnSpc>
        <a:spcBef>
          <a:spcPct val="0"/>
        </a:spcBef>
        <a:spcAft>
          <a:spcPts val="800"/>
        </a:spcAft>
        <a:buFont typeface="Arial" pitchFamily="34" charset="0"/>
        <a:defRPr sz="1400" kern="1200">
          <a:solidFill>
            <a:srgbClr val="FF6600"/>
          </a:solidFill>
          <a:latin typeface="Helvetica 75 Bold" panose="020B0804020202020204" pitchFamily="34" charset="0"/>
          <a:ea typeface="ＭＳ Ｐゴシック" pitchFamily="34" charset="-128"/>
          <a:cs typeface="+mn-cs"/>
        </a:defRPr>
      </a:lvl1pPr>
      <a:lvl2pPr algn="l" defTabSz="514350" rtl="0" fontAlgn="base">
        <a:lnSpc>
          <a:spcPct val="90000"/>
        </a:lnSpc>
        <a:spcBef>
          <a:spcPct val="0"/>
        </a:spcBef>
        <a:spcAft>
          <a:spcPts val="800"/>
        </a:spcAft>
        <a:buFont typeface="Arial" pitchFamily="34" charset="0"/>
        <a:defRPr sz="14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3774234434"/>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6550" y="1304385"/>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000000"/>
                </a:solidFill>
                <a:latin typeface="Helvetica 75 Bold" panose="020B0804020202020204" pitchFamily="34" charset="0"/>
              </a:rPr>
              <a:pPr>
                <a:lnSpc>
                  <a:spcPct val="85000"/>
                </a:lnSpc>
                <a:spcAft>
                  <a:spcPts val="1200"/>
                </a:spcAft>
                <a:buClr>
                  <a:srgbClr val="FFFFFF"/>
                </a:buClr>
                <a:defRPr/>
              </a:pPr>
              <a:t>‹N°›</a:t>
            </a:fld>
            <a:endParaRPr lang="en-GB" sz="800">
              <a:solidFill>
                <a:srgbClr val="000000"/>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1023736814"/>
      </p:ext>
    </p:extLst>
  </p:cSld>
  <p:clrMap bg1="dk1" tx1="lt1" bg2="dk2" tx2="lt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2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732335783"/>
      </p:ext>
    </p:extLst>
  </p:cSld>
  <p:clrMap bg1="dk1" tx1="lt1" bg2="dk2" tx2="lt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6550" y="1304385"/>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000000"/>
                </a:solidFill>
                <a:latin typeface="Helvetica 75 Bold" panose="020B0804020202020204" pitchFamily="34" charset="0"/>
              </a:rPr>
              <a:pPr>
                <a:lnSpc>
                  <a:spcPct val="85000"/>
                </a:lnSpc>
                <a:spcAft>
                  <a:spcPts val="1200"/>
                </a:spcAft>
                <a:buClr>
                  <a:srgbClr val="FFFFFF"/>
                </a:buClr>
                <a:defRPr/>
              </a:pPr>
              <a:t>‹N°›</a:t>
            </a:fld>
            <a:endParaRPr lang="en-GB" sz="800">
              <a:solidFill>
                <a:srgbClr val="000000"/>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2023937402"/>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2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3944039886"/>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2322090948"/>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6550" y="1304385"/>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000000"/>
                </a:solidFill>
                <a:latin typeface="Helvetica 75 Bold" panose="020B0804020202020204" pitchFamily="34" charset="0"/>
              </a:rPr>
              <a:pPr>
                <a:lnSpc>
                  <a:spcPct val="85000"/>
                </a:lnSpc>
                <a:spcAft>
                  <a:spcPts val="1200"/>
                </a:spcAft>
                <a:buClr>
                  <a:srgbClr val="FFFFFF"/>
                </a:buClr>
                <a:defRPr/>
              </a:pPr>
              <a:t>‹N°›</a:t>
            </a:fld>
            <a:endParaRPr lang="en-GB" sz="800">
              <a:solidFill>
                <a:srgbClr val="000000"/>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1356728663"/>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2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title style</a:t>
            </a:r>
            <a:endParaRPr lang="en-GB" altLang="en-US" dirty="0" smtClean="0"/>
          </a:p>
        </p:txBody>
      </p:sp>
      <p:sp>
        <p:nvSpPr>
          <p:cNvPr id="2051" name="Text Placeholder 2"/>
          <p:cNvSpPr>
            <a:spLocks noGrp="1"/>
          </p:cNvSpPr>
          <p:nvPr>
            <p:ph type="body" idx="1"/>
          </p:nvPr>
        </p:nvSpPr>
        <p:spPr bwMode="auto">
          <a:xfrm>
            <a:off x="336550" y="1304385"/>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000000"/>
                </a:solidFill>
                <a:latin typeface="Helvetica 75 Bold" panose="020B0804020202020204" pitchFamily="34" charset="0"/>
              </a:rPr>
              <a:pPr>
                <a:lnSpc>
                  <a:spcPct val="85000"/>
                </a:lnSpc>
                <a:spcAft>
                  <a:spcPts val="1200"/>
                </a:spcAft>
                <a:buClr>
                  <a:srgbClr val="FFFFFF"/>
                </a:buClr>
                <a:defRPr/>
              </a:pPr>
              <a:t>‹N°›</a:t>
            </a:fld>
            <a:endParaRPr lang="en-GB" sz="800">
              <a:solidFill>
                <a:srgbClr val="000000"/>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Orange Restricted</a:t>
            </a:r>
          </a:p>
        </p:txBody>
      </p:sp>
    </p:spTree>
    <p:extLst>
      <p:ext uri="{BB962C8B-B14F-4D97-AF65-F5344CB8AC3E}">
        <p14:creationId xmlns:p14="http://schemas.microsoft.com/office/powerpoint/2010/main" val="3847819581"/>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400" kern="120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4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3376" y="1310283"/>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FFFFFF"/>
                </a:solidFill>
                <a:latin typeface="Helvetica 75 Bold" panose="020B0804020202020204" pitchFamily="34" charset="0"/>
              </a:rPr>
              <a:pPr>
                <a:lnSpc>
                  <a:spcPct val="85000"/>
                </a:lnSpc>
                <a:spcAft>
                  <a:spcPts val="1200"/>
                </a:spcAft>
                <a:buClr>
                  <a:srgbClr val="FFFFFF"/>
                </a:buClr>
                <a:defRPr/>
              </a:pPr>
              <a:t>‹N°›</a:t>
            </a:fld>
            <a:endParaRPr lang="en-GB" sz="800">
              <a:solidFill>
                <a:srgbClr val="FFFFFF"/>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540603101"/>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bg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600" kern="1200">
          <a:solidFill>
            <a:schemeClr val="bg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bg1"/>
        </a:buClr>
        <a:buFont typeface="Helvetica 75" panose="020B0804020202020204" pitchFamily="34" charset="0"/>
        <a:buChar char="−"/>
        <a:defRPr sz="14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39725" y="339724"/>
            <a:ext cx="8470900" cy="62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noProof="0" dirty="0" smtClean="0"/>
              <a:t>Cliquez ici pour saisir le titre principal</a:t>
            </a:r>
          </a:p>
        </p:txBody>
      </p:sp>
      <p:sp>
        <p:nvSpPr>
          <p:cNvPr id="2051" name="Text Placeholder 2"/>
          <p:cNvSpPr>
            <a:spLocks noGrp="1"/>
          </p:cNvSpPr>
          <p:nvPr>
            <p:ph type="body" idx="1"/>
          </p:nvPr>
        </p:nvSpPr>
        <p:spPr bwMode="auto">
          <a:xfrm>
            <a:off x="336550" y="1304385"/>
            <a:ext cx="8474075" cy="31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dirty="0" smtClean="0"/>
              <a:t>Modifiez le texte du masque</a:t>
            </a:r>
          </a:p>
          <a:p>
            <a:pPr lvl="1"/>
            <a:r>
              <a:rPr lang="fr-FR" altLang="en-US" dirty="0" smtClean="0"/>
              <a:t>Deuxième niveau</a:t>
            </a:r>
          </a:p>
          <a:p>
            <a:pPr lvl="2"/>
            <a:r>
              <a:rPr lang="fr-FR" altLang="en-US" dirty="0" smtClean="0"/>
              <a:t>Troisième niveau</a:t>
            </a:r>
          </a:p>
          <a:p>
            <a:pPr lvl="3"/>
            <a:r>
              <a:rPr lang="fr-FR" altLang="en-US" dirty="0" smtClean="0"/>
              <a:t>Quatrième niveau</a:t>
            </a:r>
          </a:p>
          <a:p>
            <a:pPr lvl="4"/>
            <a:r>
              <a:rPr lang="fr-FR" altLang="en-US" dirty="0" smtClean="0"/>
              <a:t>Cinquième niveau</a:t>
            </a:r>
            <a:endParaRPr lang="en-GB" altLang="en-US" dirty="0" smtClean="0"/>
          </a:p>
        </p:txBody>
      </p:sp>
      <p:sp>
        <p:nvSpPr>
          <p:cNvPr id="4" name="Text Placeholder 10"/>
          <p:cNvSpPr txBox="1">
            <a:spLocks/>
          </p:cNvSpPr>
          <p:nvPr/>
        </p:nvSpPr>
        <p:spPr>
          <a:xfrm>
            <a:off x="336550" y="4471988"/>
            <a:ext cx="275010" cy="334961"/>
          </a:xfrm>
          <a:prstGeom prst="rect">
            <a:avLst/>
          </a:prstGeom>
        </p:spPr>
        <p:txBody>
          <a:bodyPr wrap="square" lIns="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fld id="{8702007A-2642-4DC4-A457-FD791426C840}" type="slidenum">
              <a:rPr lang="en-GB" sz="800">
                <a:solidFill>
                  <a:srgbClr val="000000"/>
                </a:solidFill>
                <a:latin typeface="Helvetica 75 Bold" panose="020B0804020202020204" pitchFamily="34" charset="0"/>
              </a:rPr>
              <a:pPr>
                <a:lnSpc>
                  <a:spcPct val="85000"/>
                </a:lnSpc>
                <a:spcAft>
                  <a:spcPts val="1200"/>
                </a:spcAft>
                <a:buClr>
                  <a:srgbClr val="FFFFFF"/>
                </a:buClr>
                <a:defRPr/>
              </a:pPr>
              <a:t>‹N°›</a:t>
            </a:fld>
            <a:endParaRPr lang="en-GB" sz="800">
              <a:solidFill>
                <a:srgbClr val="000000"/>
              </a:solidFill>
              <a:latin typeface="Helvetica 75 Bold" panose="020B0804020202020204" pitchFamily="34" charset="0"/>
            </a:endParaRPr>
          </a:p>
        </p:txBody>
      </p:sp>
      <p:sp>
        <p:nvSpPr>
          <p:cNvPr id="5" name="Text Placeholder 10"/>
          <p:cNvSpPr txBox="1">
            <a:spLocks/>
          </p:cNvSpPr>
          <p:nvPr/>
        </p:nvSpPr>
        <p:spPr>
          <a:xfrm>
            <a:off x="656231" y="4467225"/>
            <a:ext cx="8151220" cy="339726"/>
          </a:xfrm>
          <a:prstGeom prst="rect">
            <a:avLst/>
          </a:prstGeom>
        </p:spPr>
        <p:txBody>
          <a:bodyPr wrap="square" lIns="0" tIns="0" rIns="0" bIns="0" anchor="b">
            <a:no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spcAft>
                <a:spcPts val="1200"/>
              </a:spcAft>
              <a:buClr>
                <a:srgbClr val="FFFFFF"/>
              </a:buClr>
              <a:defRPr/>
            </a:pPr>
            <a:r>
              <a:rPr lang="en-GB" sz="800">
                <a:solidFill>
                  <a:srgbClr val="FF6600"/>
                </a:solidFill>
                <a:latin typeface="Helvetica 75 Bold" panose="020B0804020202020204" pitchFamily="34" charset="0"/>
              </a:rPr>
              <a:t>Interne Orange</a:t>
            </a:r>
          </a:p>
        </p:txBody>
      </p:sp>
    </p:spTree>
    <p:extLst>
      <p:ext uri="{BB962C8B-B14F-4D97-AF65-F5344CB8AC3E}">
        <p14:creationId xmlns:p14="http://schemas.microsoft.com/office/powerpoint/2010/main" val="847788696"/>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Lst>
  <p:transition spd="med">
    <p:fade/>
  </p:transition>
  <p:timing>
    <p:tnLst>
      <p:par>
        <p:cTn id="1" dur="indefinite" restart="never" nodeType="tmRoot"/>
      </p:par>
    </p:tnLst>
  </p:timing>
  <p:hf hdr="0"/>
  <p:txStyles>
    <p:titleStyle>
      <a:lvl1pPr algn="l" defTabSz="514350" rtl="0" eaLnBrk="1" fontAlgn="base" hangingPunct="1">
        <a:lnSpc>
          <a:spcPct val="90000"/>
        </a:lnSpc>
        <a:spcBef>
          <a:spcPct val="0"/>
        </a:spcBef>
        <a:spcAft>
          <a:spcPts val="0"/>
        </a:spcAft>
        <a:defRPr sz="2000" kern="1200">
          <a:solidFill>
            <a:srgbClr val="FF6600"/>
          </a:solidFill>
          <a:latin typeface="Helvetica 75 Bold" panose="020B0804020202020204" pitchFamily="34" charset="0"/>
          <a:ea typeface="ＭＳ Ｐゴシック" pitchFamily="34" charset="-128"/>
          <a:cs typeface="+mj-cs"/>
        </a:defRPr>
      </a:lvl1pPr>
      <a:lvl2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2pPr>
      <a:lvl3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3pPr>
      <a:lvl4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4pPr>
      <a:lvl5pPr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5pPr>
      <a:lvl6pPr marL="4572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6pPr>
      <a:lvl7pPr marL="9144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7pPr>
      <a:lvl8pPr marL="13716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8pPr>
      <a:lvl9pPr marL="1828800" algn="l" defTabSz="514350" rtl="0" eaLnBrk="1" fontAlgn="base" hangingPunct="1">
        <a:lnSpc>
          <a:spcPct val="90000"/>
        </a:lnSpc>
        <a:spcBef>
          <a:spcPct val="0"/>
        </a:spcBef>
        <a:spcAft>
          <a:spcPts val="1200"/>
        </a:spcAft>
        <a:defRPr sz="1600">
          <a:solidFill>
            <a:schemeClr val="tx2"/>
          </a:solidFill>
          <a:latin typeface="Helvetica 75" pitchFamily="34" charset="0"/>
          <a:ea typeface="ＭＳ Ｐゴシック" pitchFamily="34" charset="-128"/>
        </a:defRPr>
      </a:lvl9pPr>
    </p:titleStyle>
    <p:body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2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9.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9.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29.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hyperlink" Target="http://www.orangelibrairie.com/fichiers/typographi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2.xml"/></Relationships>
</file>

<file path=ppt/slides/_rels/slide40.xml.rels><?xml version="1.0" encoding="UTF-8" standalone="yes"?>
<Relationships xmlns="http://schemas.openxmlformats.org/package/2006/relationships"><Relationship Id="rId2" Type="http://schemas.openxmlformats.org/officeDocument/2006/relationships/hyperlink" Target="http://www.orangelibrairie.com/visuels/illustration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hyperlink" Target="http://www.brand.orange.com/global_stuff/brand_photos.html" TargetMode="External"/><Relationship Id="rId2" Type="http://schemas.openxmlformats.org/officeDocument/2006/relationships/image" Target="../media/image74.png"/><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www.orangelibrairie.com/visuels/banque-images?marque=orange-hero" TargetMode="Externa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interaction.brand.orange.com/libraries" TargetMode="External"/><Relationship Id="rId7"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6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4.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5.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6.png"/><Relationship Id="rId1" Type="http://schemas.openxmlformats.org/officeDocument/2006/relationships/slideLayout" Target="../slideLayouts/slideLayout20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0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02.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emf"/><Relationship Id="rId1" Type="http://schemas.openxmlformats.org/officeDocument/2006/relationships/slideLayout" Target="../slideLayouts/slideLayout202.xml"/></Relationships>
</file>

<file path=ppt/slides/_rels/slide5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20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02.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0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0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0.xml"/></Relationships>
</file>

<file path=ppt/slides/_rels/slide6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89.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9.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2.png"/><Relationship Id="rId1" Type="http://schemas.openxmlformats.org/officeDocument/2006/relationships/slideLayout" Target="../slideLayouts/slideLayout89.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9.xml"/><Relationship Id="rId5" Type="http://schemas.openxmlformats.org/officeDocument/2006/relationships/image" Target="../media/image109.png"/><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9.xml"/><Relationship Id="rId4" Type="http://schemas.openxmlformats.org/officeDocument/2006/relationships/image" Target="../media/image112.png"/></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89.xml"/><Relationship Id="rId5" Type="http://schemas.openxmlformats.org/officeDocument/2006/relationships/image" Target="../media/image115.png"/><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9.xml"/><Relationship Id="rId5" Type="http://schemas.openxmlformats.org/officeDocument/2006/relationships/image" Target="../media/image119.jpeg"/><Relationship Id="rId4" Type="http://schemas.openxmlformats.org/officeDocument/2006/relationships/image" Target="../media/image11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89.xml"/><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2.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9.xml"/></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9.xml"/><Relationship Id="rId6" Type="http://schemas.openxmlformats.org/officeDocument/2006/relationships/image" Target="../media/image128.png"/><Relationship Id="rId5" Type="http://schemas.microsoft.com/office/2007/relationships/hdphoto" Target="../media/hdphoto3.wdp"/><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9.xml"/></Relationships>
</file>

<file path=ppt/slides/_rels/slide7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48.xml"/></Relationships>
</file>

<file path=ppt/slides/_rels/slide7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48.xml"/></Relationships>
</file>

<file path=ppt/slides/_rels/slide7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48.xml"/></Relationships>
</file>

<file path=ppt/slides/_rels/slide7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48.xml"/></Relationships>
</file>

<file path=ppt/slides/_rels/slide7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4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2.xml"/></Relationships>
</file>

<file path=ppt/slides/_rels/slide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48.xml"/></Relationships>
</file>

<file path=ppt/slides/_rels/slide8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8.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1.xml"/></Relationships>
</file>

<file path=ppt/slides/_rels/slide83.xml.rels><?xml version="1.0" encoding="UTF-8" standalone="yes"?>
<Relationships xmlns="http://schemas.openxmlformats.org/package/2006/relationships"><Relationship Id="rId3" Type="http://schemas.openxmlformats.org/officeDocument/2006/relationships/hyperlink" Target="http://www.orangelibrairie.com/chartes/charte/302" TargetMode="External"/><Relationship Id="rId2" Type="http://schemas.openxmlformats.org/officeDocument/2006/relationships/hyperlink" Target="http://www.brand.orange.com/newguidelines/index.php" TargetMode="External"/><Relationship Id="rId1" Type="http://schemas.openxmlformats.org/officeDocument/2006/relationships/slideLayout" Target="../slideLayouts/slideLayout84.xml"/></Relationships>
</file>

<file path=ppt/slides/_rels/slide84.xml.rels><?xml version="1.0" encoding="UTF-8" standalone="yes"?>
<Relationships xmlns="http://schemas.openxmlformats.org/package/2006/relationships"><Relationship Id="rId8" Type="http://schemas.openxmlformats.org/officeDocument/2006/relationships/hyperlink" Target="http://www.orangelibrairie.com/visuels/banque-images?marque=orange-hero" TargetMode="External"/><Relationship Id="rId3" Type="http://schemas.openxmlformats.org/officeDocument/2006/relationships/hyperlink" Target="http://www.brand.orange.com/global_stuff/brand_illustrations.html" TargetMode="External"/><Relationship Id="rId7" Type="http://schemas.openxmlformats.org/officeDocument/2006/relationships/hyperlink" Target="http://www.orangelibrairie.com/visuels/illustrations" TargetMode="External"/><Relationship Id="rId2" Type="http://schemas.openxmlformats.org/officeDocument/2006/relationships/hyperlink" Target="http://www.brand.orange.com/newguidelines/#/grids" TargetMode="External"/><Relationship Id="rId1" Type="http://schemas.openxmlformats.org/officeDocument/2006/relationships/slideLayout" Target="../slideLayouts/slideLayout84.xml"/><Relationship Id="rId6" Type="http://schemas.openxmlformats.org/officeDocument/2006/relationships/hyperlink" Target="http://www.orangelibrairie.com/pictos/312" TargetMode="External"/><Relationship Id="rId11" Type="http://schemas.openxmlformats.org/officeDocument/2006/relationships/hyperlink" Target="http://www.orangelibrairie.com/fichiers/typographie" TargetMode="External"/><Relationship Id="rId5" Type="http://schemas.openxmlformats.org/officeDocument/2006/relationships/hyperlink" Target="http://interaction.brand.orange.com/libraries" TargetMode="External"/><Relationship Id="rId10" Type="http://schemas.openxmlformats.org/officeDocument/2006/relationships/hyperlink" Target="http://www.orangelibrairie.com/pictos/265" TargetMode="External"/><Relationship Id="rId4" Type="http://schemas.openxmlformats.org/officeDocument/2006/relationships/hyperlink" Target="http://www.brand.orange.com/global_stuff/brand_photos.html" TargetMode="External"/><Relationship Id="rId9" Type="http://schemas.openxmlformats.org/officeDocument/2006/relationships/hyperlink" Target="http://www.orangelibrairie.com/visuels/banque-images?marque=orange"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9.xml"/></Relationships>
</file>

<file path=ppt/slides/_rels/slide8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149.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8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9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pPr>
              <a:lnSpc>
                <a:spcPct val="85000"/>
              </a:lnSpc>
            </a:pPr>
            <a:r>
              <a:rPr lang="fr-FR" dirty="0" smtClean="0">
                <a:solidFill>
                  <a:srgbClr val="FF6600"/>
                </a:solidFill>
              </a:rPr>
              <a:t>Orange</a:t>
            </a:r>
            <a:r>
              <a:rPr lang="fr-FR" dirty="0" smtClean="0"/>
              <a:t/>
            </a:r>
            <a:br>
              <a:rPr lang="fr-FR" dirty="0" smtClean="0"/>
            </a:br>
            <a:r>
              <a:rPr lang="fr-FR" dirty="0" smtClean="0"/>
              <a:t>Evolution de la marque </a:t>
            </a:r>
          </a:p>
          <a:p>
            <a:pPr lvl="1"/>
            <a:r>
              <a:rPr lang="fr-FR" dirty="0" smtClean="0"/>
              <a:t>D.O Normandie-Centre </a:t>
            </a:r>
            <a:endParaRPr lang="fr-FR" dirty="0"/>
          </a:p>
        </p:txBody>
      </p:sp>
      <p:sp>
        <p:nvSpPr>
          <p:cNvPr id="8" name="Text Placeholder 7"/>
          <p:cNvSpPr>
            <a:spLocks noGrp="1"/>
          </p:cNvSpPr>
          <p:nvPr>
            <p:ph type="body" sz="quarter" idx="12"/>
          </p:nvPr>
        </p:nvSpPr>
        <p:spPr/>
        <p:txBody>
          <a:bodyPr/>
          <a:lstStyle/>
          <a:p>
            <a:fld id="{A46E2F55-32E3-493B-A176-198D79BBA6E6}" type="datetime4">
              <a:rPr lang="fr-FR" smtClean="0"/>
              <a:t>18 novembre 2015</a:t>
            </a:fld>
            <a:endParaRPr lang="en-GB" dirty="0"/>
          </a:p>
        </p:txBody>
      </p:sp>
    </p:spTree>
    <p:extLst>
      <p:ext uri="{BB962C8B-B14F-4D97-AF65-F5344CB8AC3E}">
        <p14:creationId xmlns:p14="http://schemas.microsoft.com/office/powerpoint/2010/main" val="2544749862"/>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
          <p:cNvSpPr>
            <a:spLocks noChangeArrowheads="1"/>
          </p:cNvSpPr>
          <p:nvPr/>
        </p:nvSpPr>
        <p:spPr bwMode="auto">
          <a:xfrm>
            <a:off x="107949" y="123478"/>
            <a:ext cx="6956913"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Les cadres et les découpes : contenu </a:t>
            </a:r>
            <a:endParaRPr lang="fr-FR" altLang="fr-FR" sz="3000" dirty="0">
              <a:solidFill>
                <a:srgbClr val="FF6600"/>
              </a:solidFill>
              <a:latin typeface="Helvetica 75 Bold" pitchFamily="2" charset="0"/>
              <a:cs typeface="Arial" pitchFamily="34" charset="0"/>
            </a:endParaRPr>
          </a:p>
        </p:txBody>
      </p:sp>
      <p:pic>
        <p:nvPicPr>
          <p:cNvPr id="6" name="Picture 3248"/>
          <p:cNvPicPr>
            <a:picLocks noChangeAspect="1"/>
          </p:cNvPicPr>
          <p:nvPr/>
        </p:nvPicPr>
        <p:blipFill rotWithShape="1">
          <a:blip r:embed="rId2" cstate="print"/>
          <a:srcRect b="18918"/>
          <a:stretch/>
        </p:blipFill>
        <p:spPr bwMode="auto">
          <a:xfrm>
            <a:off x="4881419" y="1225841"/>
            <a:ext cx="2183444" cy="2546330"/>
          </a:xfrm>
          <a:prstGeom prst="rect">
            <a:avLst/>
          </a:prstGeom>
          <a:noFill/>
          <a:ln w="9525">
            <a:noFill/>
            <a:miter lim="800000"/>
            <a:headEnd/>
            <a:tailEnd/>
          </a:ln>
        </p:spPr>
      </p:pic>
      <p:sp>
        <p:nvSpPr>
          <p:cNvPr id="7" name="Rectangle 9"/>
          <p:cNvSpPr>
            <a:spLocks noChangeArrowheads="1"/>
          </p:cNvSpPr>
          <p:nvPr/>
        </p:nvSpPr>
        <p:spPr bwMode="auto">
          <a:xfrm>
            <a:off x="4860032" y="1302024"/>
            <a:ext cx="531957" cy="369332"/>
          </a:xfrm>
          <a:prstGeom prst="rect">
            <a:avLst/>
          </a:prstGeom>
          <a:noFill/>
          <a:ln w="9525">
            <a:noFill/>
            <a:miter lim="800000"/>
            <a:headEnd/>
            <a:tailEnd/>
          </a:ln>
        </p:spPr>
        <p:txBody>
          <a:bodyPr wrap="square">
            <a:spAutoFit/>
          </a:bodyPr>
          <a:lstStyle/>
          <a:p>
            <a:pPr algn="ctr"/>
            <a:r>
              <a:rPr lang="en-GB" sz="600" dirty="0">
                <a:solidFill>
                  <a:srgbClr val="000000"/>
                </a:solidFill>
                <a:latin typeface="Helvetica 75 Bold" pitchFamily="34" charset="0"/>
              </a:rPr>
              <a:t>T</a:t>
            </a:r>
            <a:r>
              <a:rPr lang="en-GB" sz="600" dirty="0" smtClean="0">
                <a:solidFill>
                  <a:srgbClr val="000000"/>
                </a:solidFill>
                <a:latin typeface="Helvetica 75 Bold" pitchFamily="34" charset="0"/>
              </a:rPr>
              <a:t>out gérer à distance</a:t>
            </a:r>
            <a:endParaRPr lang="en-GB" sz="600" dirty="0">
              <a:solidFill>
                <a:srgbClr val="000000"/>
              </a:solidFill>
              <a:latin typeface="Helvetica 75 Bold" pitchFamily="34" charset="0"/>
            </a:endParaRPr>
          </a:p>
        </p:txBody>
      </p:sp>
      <p:sp>
        <p:nvSpPr>
          <p:cNvPr id="8" name="Rectangle 10"/>
          <p:cNvSpPr>
            <a:spLocks noChangeArrowheads="1"/>
          </p:cNvSpPr>
          <p:nvPr/>
        </p:nvSpPr>
        <p:spPr bwMode="auto">
          <a:xfrm>
            <a:off x="5670113" y="1316260"/>
            <a:ext cx="606056" cy="276999"/>
          </a:xfrm>
          <a:prstGeom prst="rect">
            <a:avLst/>
          </a:prstGeom>
          <a:noFill/>
          <a:ln w="9525">
            <a:noFill/>
            <a:miter lim="800000"/>
            <a:headEnd/>
            <a:tailEnd/>
          </a:ln>
        </p:spPr>
        <p:txBody>
          <a:bodyPr wrap="square" anchor="ctr">
            <a:spAutoFit/>
          </a:bodyPr>
          <a:lstStyle/>
          <a:p>
            <a:pPr algn="ctr"/>
            <a:r>
              <a:rPr lang="en-GB" sz="600" dirty="0">
                <a:solidFill>
                  <a:srgbClr val="000000"/>
                </a:solidFill>
                <a:latin typeface="Helvetica 75 Bold" pitchFamily="34" charset="0"/>
              </a:rPr>
              <a:t>Happy </a:t>
            </a:r>
          </a:p>
          <a:p>
            <a:pPr algn="ctr"/>
            <a:r>
              <a:rPr lang="en-GB" sz="600" dirty="0">
                <a:solidFill>
                  <a:srgbClr val="000000"/>
                </a:solidFill>
                <a:latin typeface="Helvetica 75 Bold" pitchFamily="34" charset="0"/>
              </a:rPr>
              <a:t>Pharrell</a:t>
            </a:r>
          </a:p>
        </p:txBody>
      </p:sp>
      <p:sp>
        <p:nvSpPr>
          <p:cNvPr id="9" name="Rectangle 11"/>
          <p:cNvSpPr>
            <a:spLocks noChangeArrowheads="1"/>
          </p:cNvSpPr>
          <p:nvPr/>
        </p:nvSpPr>
        <p:spPr bwMode="auto">
          <a:xfrm>
            <a:off x="6422739" y="1316260"/>
            <a:ext cx="606056" cy="307777"/>
          </a:xfrm>
          <a:prstGeom prst="rect">
            <a:avLst/>
          </a:prstGeom>
          <a:noFill/>
          <a:ln w="9525">
            <a:noFill/>
            <a:miter lim="800000"/>
            <a:headEnd/>
            <a:tailEnd/>
          </a:ln>
        </p:spPr>
        <p:txBody>
          <a:bodyPr wrap="square" anchor="ctr">
            <a:spAutoFit/>
          </a:bodyPr>
          <a:lstStyle/>
          <a:p>
            <a:pPr algn="ctr"/>
            <a:r>
              <a:rPr lang="en-GB" dirty="0">
                <a:solidFill>
                  <a:srgbClr val="000000"/>
                </a:solidFill>
                <a:latin typeface="Helvetica 75 Bold" pitchFamily="34" charset="0"/>
              </a:rPr>
              <a:t>15</a:t>
            </a:r>
            <a:r>
              <a:rPr lang="en-GB" sz="900" dirty="0">
                <a:solidFill>
                  <a:srgbClr val="000000"/>
                </a:solidFill>
                <a:latin typeface="Helvetica 75 Bold" pitchFamily="34" charset="0"/>
              </a:rPr>
              <a:t>€</a:t>
            </a:r>
            <a:endParaRPr lang="en-GB" sz="400" dirty="0">
              <a:solidFill>
                <a:srgbClr val="000000"/>
              </a:solidFill>
              <a:latin typeface="Helvetica 75 Bold" pitchFamily="34" charset="0"/>
            </a:endParaRPr>
          </a:p>
        </p:txBody>
      </p:sp>
      <p:sp>
        <p:nvSpPr>
          <p:cNvPr id="10" name="Rectangle 12"/>
          <p:cNvSpPr>
            <a:spLocks noChangeArrowheads="1"/>
          </p:cNvSpPr>
          <p:nvPr/>
        </p:nvSpPr>
        <p:spPr bwMode="auto">
          <a:xfrm>
            <a:off x="6430939" y="2013572"/>
            <a:ext cx="606056" cy="276999"/>
          </a:xfrm>
          <a:prstGeom prst="rect">
            <a:avLst/>
          </a:prstGeom>
          <a:noFill/>
          <a:ln w="9525">
            <a:noFill/>
            <a:miter lim="800000"/>
            <a:headEnd/>
            <a:tailEnd/>
          </a:ln>
        </p:spPr>
        <p:txBody>
          <a:bodyPr wrap="square" anchor="ctr">
            <a:spAutoFit/>
          </a:bodyPr>
          <a:lstStyle/>
          <a:p>
            <a:pPr algn="ctr"/>
            <a:r>
              <a:rPr lang="en-GB" sz="1200" dirty="0">
                <a:solidFill>
                  <a:srgbClr val="000000"/>
                </a:solidFill>
                <a:latin typeface="Helvetica 75 Bold" pitchFamily="34" charset="0"/>
              </a:rPr>
              <a:t>4G</a:t>
            </a:r>
            <a:endParaRPr lang="en-GB" sz="300" dirty="0">
              <a:solidFill>
                <a:srgbClr val="000000"/>
              </a:solidFill>
              <a:latin typeface="Helvetica 75 Bold" pitchFamily="34" charset="0"/>
            </a:endParaRPr>
          </a:p>
        </p:txBody>
      </p:sp>
      <p:sp>
        <p:nvSpPr>
          <p:cNvPr id="15" name="ZoneTexte 14"/>
          <p:cNvSpPr txBox="1"/>
          <p:nvPr/>
        </p:nvSpPr>
        <p:spPr>
          <a:xfrm>
            <a:off x="7133478" y="1161050"/>
            <a:ext cx="1944216" cy="2893100"/>
          </a:xfrm>
          <a:prstGeom prst="rect">
            <a:avLst/>
          </a:prstGeom>
          <a:noFill/>
        </p:spPr>
        <p:txBody>
          <a:bodyPr wrap="square" rtlCol="0">
            <a:spAutoFit/>
          </a:bodyPr>
          <a:lstStyle/>
          <a:p>
            <a:r>
              <a:rPr lang="fr-FR" dirty="0" smtClean="0"/>
              <a:t>Les découpes contiennent les offres, produits et services proposés par Orange en réponse au besoin.</a:t>
            </a:r>
          </a:p>
          <a:p>
            <a:endParaRPr lang="fr-FR" dirty="0" smtClean="0"/>
          </a:p>
          <a:p>
            <a:r>
              <a:rPr lang="fr-FR" dirty="0" smtClean="0"/>
              <a:t>Elles peuvent contenir du texte (10 mots maximum), des icônes, des Pictos, des photos ou des illustrations.</a:t>
            </a:r>
            <a:endParaRPr lang="fr-FR" dirty="0"/>
          </a:p>
        </p:txBody>
      </p: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569" y="1223889"/>
            <a:ext cx="1253852" cy="1253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ZoneTexte 16"/>
          <p:cNvSpPr txBox="1"/>
          <p:nvPr/>
        </p:nvSpPr>
        <p:spPr>
          <a:xfrm>
            <a:off x="171334" y="1515124"/>
            <a:ext cx="1304322" cy="646331"/>
          </a:xfrm>
          <a:prstGeom prst="rect">
            <a:avLst/>
          </a:prstGeom>
          <a:noFill/>
        </p:spPr>
        <p:txBody>
          <a:bodyPr wrap="square" rtlCol="0">
            <a:spAutoFit/>
          </a:bodyPr>
          <a:lstStyle/>
          <a:p>
            <a:pPr algn="ctr"/>
            <a:r>
              <a:rPr lang="fr-FR" sz="1200" dirty="0" smtClean="0">
                <a:solidFill>
                  <a:srgbClr val="000000"/>
                </a:solidFill>
              </a:rPr>
              <a:t>Ecouter ma</a:t>
            </a:r>
          </a:p>
          <a:p>
            <a:pPr algn="ctr"/>
            <a:r>
              <a:rPr lang="fr-FR" sz="1200" dirty="0" smtClean="0">
                <a:solidFill>
                  <a:srgbClr val="000000"/>
                </a:solidFill>
              </a:rPr>
              <a:t>musique </a:t>
            </a:r>
          </a:p>
          <a:p>
            <a:pPr algn="ctr"/>
            <a:r>
              <a:rPr lang="fr-FR" sz="1200" dirty="0" smtClean="0">
                <a:solidFill>
                  <a:srgbClr val="000000"/>
                </a:solidFill>
              </a:rPr>
              <a:t>partout </a:t>
            </a:r>
            <a:endParaRPr lang="fr-FR" sz="1200" dirty="0">
              <a:solidFill>
                <a:srgbClr val="000000"/>
              </a:solidFill>
            </a:endParaRPr>
          </a:p>
        </p:txBody>
      </p:sp>
      <p:sp>
        <p:nvSpPr>
          <p:cNvPr id="18" name="ZoneTexte 17"/>
          <p:cNvSpPr txBox="1"/>
          <p:nvPr/>
        </p:nvSpPr>
        <p:spPr>
          <a:xfrm>
            <a:off x="1619672" y="1200391"/>
            <a:ext cx="2736304" cy="3754874"/>
          </a:xfrm>
          <a:prstGeom prst="rect">
            <a:avLst/>
          </a:prstGeom>
          <a:noFill/>
        </p:spPr>
        <p:txBody>
          <a:bodyPr wrap="square" rtlCol="0">
            <a:spAutoFit/>
          </a:bodyPr>
          <a:lstStyle/>
          <a:p>
            <a:r>
              <a:rPr lang="fr-FR" dirty="0" smtClean="0"/>
              <a:t>Le cadre contient uniquement du texte (10 mots maximum). C’est le client qui exprime lui-même son besoin :</a:t>
            </a:r>
          </a:p>
          <a:p>
            <a:pPr defTabSz="914400"/>
            <a:r>
              <a:rPr lang="fr-FR" altLang="fr-FR" dirty="0">
                <a:solidFill>
                  <a:srgbClr val="FF6600"/>
                </a:solidFill>
                <a:latin typeface="Helvetica 75 Bold" panose="020B0804020202020204" pitchFamily="34" charset="0"/>
                <a:ea typeface="HelveticaNeue LT 55 Roman"/>
                <a:cs typeface="HelveticaNeue LT 55 Roman"/>
              </a:rPr>
              <a:t>Le verbatim :</a:t>
            </a:r>
          </a:p>
          <a:p>
            <a:pPr defTabSz="914400"/>
            <a:r>
              <a:rPr lang="fr-FR" altLang="fr-FR" dirty="0" smtClean="0">
                <a:solidFill>
                  <a:srgbClr val="000000"/>
                </a:solidFill>
                <a:latin typeface="Helvetica 75 Bold" panose="020B0804020202020204" pitchFamily="34" charset="0"/>
                <a:ea typeface="HelveticaNeue LT 55 Roman"/>
                <a:cs typeface="HelveticaNeue LT 55 Roman"/>
              </a:rPr>
              <a:t>Ex</a:t>
            </a:r>
            <a:r>
              <a:rPr lang="fr-FR" altLang="fr-FR" dirty="0">
                <a:solidFill>
                  <a:srgbClr val="000000"/>
                </a:solidFill>
                <a:latin typeface="Helvetica 75 Bold" panose="020B0804020202020204" pitchFamily="34" charset="0"/>
                <a:ea typeface="HelveticaNeue LT 55 Roman"/>
                <a:cs typeface="HelveticaNeue LT 55 Roman"/>
              </a:rPr>
              <a:t> : « Je veux être connectée partout » </a:t>
            </a:r>
          </a:p>
          <a:p>
            <a:pPr defTabSz="914400">
              <a:buFont typeface="Wingdings" charset="0"/>
              <a:buNone/>
              <a:defRPr/>
            </a:pPr>
            <a:endParaRPr lang="fr-FR" dirty="0">
              <a:solidFill>
                <a:srgbClr val="000000"/>
              </a:solidFill>
              <a:latin typeface="Helvetica 75 Bold" panose="020B0804020202020204" pitchFamily="34" charset="0"/>
              <a:cs typeface="HelveticaNeue LT 55 Roman"/>
            </a:endParaRPr>
          </a:p>
          <a:p>
            <a:pPr defTabSz="914400">
              <a:buFont typeface="Wingdings" charset="0"/>
              <a:buNone/>
              <a:defRPr/>
            </a:pPr>
            <a:r>
              <a:rPr lang="fr-FR" dirty="0">
                <a:solidFill>
                  <a:srgbClr val="FF6600"/>
                </a:solidFill>
                <a:latin typeface="Helvetica 75 Bold" panose="020B0804020202020204" pitchFamily="34" charset="0"/>
                <a:cs typeface="HelveticaNeue LT 55 Roman"/>
              </a:rPr>
              <a:t>L’infinitif :</a:t>
            </a:r>
          </a:p>
          <a:p>
            <a:pPr defTabSz="914400">
              <a:defRPr/>
            </a:pPr>
            <a:r>
              <a:rPr lang="fr-FR" dirty="0" smtClean="0">
                <a:solidFill>
                  <a:srgbClr val="000000"/>
                </a:solidFill>
                <a:latin typeface="Helvetica 75 Bold" panose="020B0804020202020204" pitchFamily="34" charset="0"/>
                <a:cs typeface="HelveticaNeue LT 55 Roman"/>
              </a:rPr>
              <a:t>Ex </a:t>
            </a:r>
            <a:r>
              <a:rPr lang="fr-FR" dirty="0">
                <a:solidFill>
                  <a:srgbClr val="000000"/>
                </a:solidFill>
                <a:latin typeface="Helvetica 75 Bold" panose="020B0804020202020204" pitchFamily="34" charset="0"/>
                <a:cs typeface="HelveticaNeue LT 55 Roman"/>
              </a:rPr>
              <a:t>: « Stocker et partager tous mes contenus »</a:t>
            </a:r>
          </a:p>
          <a:p>
            <a:pPr defTabSz="914400"/>
            <a:endParaRPr lang="fr-FR" altLang="fr-FR" dirty="0">
              <a:solidFill>
                <a:srgbClr val="FF6600"/>
              </a:solidFill>
              <a:latin typeface="Helvetica 75 Bold" panose="020B0804020202020204" pitchFamily="34" charset="0"/>
              <a:ea typeface="HelveticaNeue LT 55 Roman"/>
              <a:cs typeface="HelveticaNeue LT 55 Roman"/>
            </a:endParaRPr>
          </a:p>
          <a:p>
            <a:pPr defTabSz="914400">
              <a:defRPr/>
            </a:pPr>
            <a:r>
              <a:rPr lang="fr-FR" dirty="0">
                <a:solidFill>
                  <a:srgbClr val="FF6600"/>
                </a:solidFill>
                <a:latin typeface="Helvetica 75 Bold" panose="020B0804020202020204" pitchFamily="34" charset="0"/>
                <a:cs typeface="HelveticaNeue LT 55 Roman"/>
              </a:rPr>
              <a:t>Les groupes nominaux : </a:t>
            </a:r>
          </a:p>
          <a:p>
            <a:pPr defTabSz="914400">
              <a:defRPr/>
            </a:pPr>
            <a:r>
              <a:rPr lang="fr-FR" dirty="0" smtClean="0">
                <a:solidFill>
                  <a:srgbClr val="000000"/>
                </a:solidFill>
                <a:latin typeface="Helvetica 75 Bold" panose="020B0804020202020204" pitchFamily="34" charset="0"/>
                <a:cs typeface="HelveticaNeue LT 55 Roman"/>
              </a:rPr>
              <a:t>Ex </a:t>
            </a:r>
            <a:r>
              <a:rPr lang="fr-FR" dirty="0">
                <a:solidFill>
                  <a:srgbClr val="000000"/>
                </a:solidFill>
                <a:latin typeface="Helvetica 75 Bold" panose="020B0804020202020204" pitchFamily="34" charset="0"/>
                <a:cs typeface="HelveticaNeue LT 55 Roman"/>
              </a:rPr>
              <a:t>: « Un bracelet pour garder la ligne » </a:t>
            </a:r>
            <a:endParaRPr lang="en-GB" altLang="fr-FR" dirty="0">
              <a:solidFill>
                <a:srgbClr val="000000"/>
              </a:solidFill>
              <a:latin typeface="Helvetica 75 Bold" panose="020B0804020202020204" pitchFamily="34" charset="0"/>
              <a:ea typeface="HelveticaNeue LT 55 Roman"/>
              <a:cs typeface="HelveticaNeue LT 55 Roman"/>
            </a:endParaRPr>
          </a:p>
          <a:p>
            <a:endParaRPr lang="fr-FR" dirty="0" smtClean="0"/>
          </a:p>
          <a:p>
            <a:endParaRPr lang="fr-FR" dirty="0"/>
          </a:p>
        </p:txBody>
      </p:sp>
    </p:spTree>
    <p:extLst>
      <p:ext uri="{BB962C8B-B14F-4D97-AF65-F5344CB8AC3E}">
        <p14:creationId xmlns:p14="http://schemas.microsoft.com/office/powerpoint/2010/main" val="395006488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
          <p:cNvSpPr>
            <a:spLocks noChangeArrowheads="1"/>
          </p:cNvSpPr>
          <p:nvPr/>
        </p:nvSpPr>
        <p:spPr bwMode="auto">
          <a:xfrm>
            <a:off x="107949" y="123478"/>
            <a:ext cx="8208467"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Les cadres et les découpes : couleurs </a:t>
            </a:r>
            <a:endParaRPr lang="fr-FR" altLang="fr-FR" sz="3000" dirty="0">
              <a:solidFill>
                <a:srgbClr val="FF6600"/>
              </a:solidFill>
              <a:latin typeface="Helvetica 75 Bold" pitchFamily="2" charset="0"/>
              <a:cs typeface="Arial" pitchFamily="34" charset="0"/>
            </a:endParaRPr>
          </a:p>
        </p:txBody>
      </p:sp>
      <p:pic>
        <p:nvPicPr>
          <p:cNvPr id="12" name="Picture 4" descr="http://www.brand.orange.com/newguidelines/bgAssets/img/frames/principle-3.jpg"/>
          <p:cNvPicPr>
            <a:picLocks noChangeAspect="1" noChangeArrowheads="1"/>
          </p:cNvPicPr>
          <p:nvPr/>
        </p:nvPicPr>
        <p:blipFill>
          <a:blip r:embed="rId2" cstate="print"/>
          <a:srcRect/>
          <a:stretch>
            <a:fillRect/>
          </a:stretch>
        </p:blipFill>
        <p:spPr bwMode="auto">
          <a:xfrm>
            <a:off x="323529" y="1114826"/>
            <a:ext cx="2880320" cy="2880320"/>
          </a:xfrm>
          <a:prstGeom prst="rect">
            <a:avLst/>
          </a:prstGeom>
          <a:solidFill>
            <a:schemeClr val="bg1"/>
          </a:solidFill>
          <a:ln w="9525">
            <a:noFill/>
            <a:miter lim="800000"/>
            <a:headEnd/>
            <a:tailEnd/>
          </a:ln>
        </p:spPr>
      </p:pic>
      <p:sp>
        <p:nvSpPr>
          <p:cNvPr id="13" name="Rectangle 9"/>
          <p:cNvSpPr>
            <a:spLocks noChangeArrowheads="1"/>
          </p:cNvSpPr>
          <p:nvPr/>
        </p:nvSpPr>
        <p:spPr bwMode="auto">
          <a:xfrm>
            <a:off x="3635896" y="2120602"/>
            <a:ext cx="4392488" cy="523156"/>
          </a:xfrm>
          <a:prstGeom prst="rect">
            <a:avLst/>
          </a:prstGeom>
          <a:noFill/>
          <a:ln w="9525">
            <a:noFill/>
            <a:miter lim="800000"/>
            <a:headEnd/>
            <a:tailEnd/>
          </a:ln>
        </p:spPr>
        <p:txBody>
          <a:bodyPr wrap="square" lIns="91376" tIns="45688" rIns="91376" bIns="45688">
            <a:spAutoFit/>
          </a:bodyPr>
          <a:lstStyle/>
          <a:p>
            <a:pPr defTabSz="911225"/>
            <a:r>
              <a:rPr lang="fr-FR" altLang="fr-FR" dirty="0">
                <a:solidFill>
                  <a:srgbClr val="000000"/>
                </a:solidFill>
                <a:latin typeface="Helvetica 75"/>
                <a:cs typeface="Arial" pitchFamily="34" charset="0"/>
              </a:rPr>
              <a:t>Les cadres sont toujours </a:t>
            </a:r>
            <a:r>
              <a:rPr lang="fr-FR" altLang="fr-FR" dirty="0">
                <a:solidFill>
                  <a:srgbClr val="FF6600"/>
                </a:solidFill>
                <a:latin typeface="Helvetica 75"/>
                <a:cs typeface="Arial" pitchFamily="34" charset="0"/>
              </a:rPr>
              <a:t>en orange </a:t>
            </a:r>
            <a:r>
              <a:rPr lang="fr-FR" altLang="fr-FR" dirty="0">
                <a:solidFill>
                  <a:srgbClr val="000000"/>
                </a:solidFill>
                <a:latin typeface="Helvetica 75"/>
                <a:cs typeface="Arial" pitchFamily="34" charset="0"/>
              </a:rPr>
              <a:t>avec un </a:t>
            </a:r>
            <a:r>
              <a:rPr lang="fr-FR" altLang="fr-FR" dirty="0">
                <a:solidFill>
                  <a:srgbClr val="FF6600"/>
                </a:solidFill>
                <a:latin typeface="Helvetica 75"/>
                <a:cs typeface="Arial" pitchFamily="34" charset="0"/>
              </a:rPr>
              <a:t>fond transparent</a:t>
            </a:r>
            <a:r>
              <a:rPr lang="fr-FR" altLang="fr-FR" dirty="0">
                <a:solidFill>
                  <a:srgbClr val="000000"/>
                </a:solidFill>
                <a:latin typeface="Helvetica 75"/>
                <a:cs typeface="Arial" pitchFamily="34" charset="0"/>
              </a:rPr>
              <a:t> et un texte en blanc ou en noir.</a:t>
            </a:r>
          </a:p>
        </p:txBody>
      </p:sp>
    </p:spTree>
    <p:extLst>
      <p:ext uri="{BB962C8B-B14F-4D97-AF65-F5344CB8AC3E}">
        <p14:creationId xmlns:p14="http://schemas.microsoft.com/office/powerpoint/2010/main" val="2497648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13344" y="699542"/>
            <a:ext cx="6230864" cy="307777"/>
          </a:xfrm>
          <a:prstGeom prst="rect">
            <a:avLst/>
          </a:prstGeom>
          <a:noFill/>
        </p:spPr>
        <p:txBody>
          <a:bodyPr wrap="square" rtlCol="0">
            <a:spAutoFit/>
          </a:bodyPr>
          <a:lstStyle/>
          <a:p>
            <a:r>
              <a:rPr lang="fr-FR" dirty="0" smtClean="0">
                <a:solidFill>
                  <a:srgbClr val="000000"/>
                </a:solidFill>
              </a:rPr>
              <a:t>Si une seule découpe est présente sur la maquette :</a:t>
            </a:r>
            <a:endParaRPr lang="fr-FR" dirty="0">
              <a:solidFill>
                <a:srgbClr val="000000"/>
              </a:solidFill>
            </a:endParaRPr>
          </a:p>
        </p:txBody>
      </p:sp>
      <p:sp>
        <p:nvSpPr>
          <p:cNvPr id="8" name="ZoneTexte 7"/>
          <p:cNvSpPr txBox="1"/>
          <p:nvPr/>
        </p:nvSpPr>
        <p:spPr>
          <a:xfrm>
            <a:off x="2332184" y="1131589"/>
            <a:ext cx="2664295" cy="738664"/>
          </a:xfrm>
          <a:prstGeom prst="rect">
            <a:avLst/>
          </a:prstGeom>
          <a:noFill/>
        </p:spPr>
        <p:txBody>
          <a:bodyPr wrap="square" rtlCol="0">
            <a:spAutoFit/>
          </a:bodyPr>
          <a:lstStyle/>
          <a:p>
            <a:r>
              <a:rPr lang="fr-FR" dirty="0" smtClean="0">
                <a:solidFill>
                  <a:srgbClr val="000000"/>
                </a:solidFill>
                <a:latin typeface="Helvetica 75 Bold" panose="020B0804020202020204" pitchFamily="34" charset="0"/>
              </a:rPr>
              <a:t>La découpe peut être en blanc, en noir, en orange ou en couleur secondaire. </a:t>
            </a:r>
            <a:endParaRPr lang="fr-FR" dirty="0">
              <a:solidFill>
                <a:srgbClr val="000000"/>
              </a:solidFill>
              <a:latin typeface="Helvetica 75 Bold" panose="020B0804020202020204" pitchFamily="34" charset="0"/>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1484" y="1131589"/>
            <a:ext cx="1195880" cy="2952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6246410" y="1126037"/>
            <a:ext cx="2664295" cy="1815882"/>
          </a:xfrm>
          <a:prstGeom prst="rect">
            <a:avLst/>
          </a:prstGeom>
          <a:noFill/>
        </p:spPr>
        <p:txBody>
          <a:bodyPr wrap="square" rtlCol="0">
            <a:spAutoFit/>
          </a:bodyPr>
          <a:lstStyle/>
          <a:p>
            <a:r>
              <a:rPr lang="fr-FR" dirty="0" smtClean="0">
                <a:solidFill>
                  <a:srgbClr val="000000"/>
                </a:solidFill>
                <a:latin typeface="Helvetica 75 Bold" panose="020B0804020202020204" pitchFamily="34" charset="0"/>
              </a:rPr>
              <a:t>Si une illustration avec un arrière-plan en couleur secondaire est utilisé :</a:t>
            </a:r>
          </a:p>
          <a:p>
            <a:r>
              <a:rPr lang="fr-FR" dirty="0" smtClean="0">
                <a:solidFill>
                  <a:srgbClr val="000000"/>
                </a:solidFill>
                <a:latin typeface="Helvetica 75 Bold" panose="020B0804020202020204" pitchFamily="34" charset="0"/>
              </a:rPr>
              <a:t>Privilégier le blanc ou le noir comme couleur de découpe  pour ne pas surcharger en couleurs secondaires la maquette. </a:t>
            </a:r>
            <a:endParaRPr lang="fr-FR" dirty="0">
              <a:solidFill>
                <a:srgbClr val="000000"/>
              </a:solidFill>
              <a:latin typeface="Helvetica 75 Bold" panose="020B0804020202020204" pitchFamily="34" charset="0"/>
            </a:endParaRPr>
          </a:p>
        </p:txBody>
      </p:sp>
      <p:sp>
        <p:nvSpPr>
          <p:cNvPr id="9" name="ZoneTexte 8"/>
          <p:cNvSpPr txBox="1"/>
          <p:nvPr/>
        </p:nvSpPr>
        <p:spPr>
          <a:xfrm>
            <a:off x="1547664" y="4489544"/>
            <a:ext cx="7056784" cy="523220"/>
          </a:xfrm>
          <a:prstGeom prst="rect">
            <a:avLst/>
          </a:prstGeom>
          <a:noFill/>
        </p:spPr>
        <p:txBody>
          <a:bodyPr wrap="square" rtlCol="0">
            <a:spAutoFit/>
          </a:bodyPr>
          <a:lstStyle/>
          <a:p>
            <a:r>
              <a:rPr lang="fr-FR" dirty="0" smtClean="0">
                <a:solidFill>
                  <a:srgbClr val="000000"/>
                </a:solidFill>
                <a:latin typeface="Helvetica 75 Bold" panose="020B0804020202020204" pitchFamily="34" charset="0"/>
              </a:rPr>
              <a:t>Ne pas utiliser de gris ou les nuances plus claires et plus sombres des couleurs secondaires comme couleur de fond de découpe.</a:t>
            </a:r>
            <a:endParaRPr lang="fr-FR" dirty="0">
              <a:solidFill>
                <a:srgbClr val="000000"/>
              </a:solidFill>
              <a:latin typeface="Helvetica 75 Bold" panose="020B0804020202020204" pitchFamily="34" charset="0"/>
            </a:endParaRPr>
          </a:p>
        </p:txBody>
      </p:sp>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13" y="1159395"/>
            <a:ext cx="2264395" cy="2924523"/>
          </a:xfrm>
          <a:prstGeom prst="rect">
            <a:avLst/>
          </a:prstGeom>
        </p:spPr>
      </p:pic>
      <p:sp>
        <p:nvSpPr>
          <p:cNvPr id="11" name="Rectangle 10"/>
          <p:cNvSpPr>
            <a:spLocks noChangeArrowheads="1"/>
          </p:cNvSpPr>
          <p:nvPr/>
        </p:nvSpPr>
        <p:spPr bwMode="auto">
          <a:xfrm>
            <a:off x="107949" y="123478"/>
            <a:ext cx="8208467"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Les cadres et les découpes : couleurs </a:t>
            </a:r>
            <a:endParaRPr lang="fr-FR" altLang="fr-FR" sz="3000" dirty="0">
              <a:solidFill>
                <a:srgbClr val="FF6600"/>
              </a:solidFill>
              <a:latin typeface="Helvetica 75 Bold" pitchFamily="2" charset="0"/>
              <a:cs typeface="Arial" pitchFamily="34" charset="0"/>
            </a:endParaRPr>
          </a:p>
        </p:txBody>
      </p:sp>
    </p:spTree>
    <p:extLst>
      <p:ext uri="{BB962C8B-B14F-4D97-AF65-F5344CB8AC3E}">
        <p14:creationId xmlns:p14="http://schemas.microsoft.com/office/powerpoint/2010/main" val="219211811"/>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979712" y="1322178"/>
            <a:ext cx="2592288" cy="3108543"/>
          </a:xfrm>
          <a:prstGeom prst="rect">
            <a:avLst/>
          </a:prstGeom>
          <a:noFill/>
        </p:spPr>
        <p:txBody>
          <a:bodyPr wrap="square" rtlCol="0">
            <a:spAutoFit/>
          </a:bodyPr>
          <a:lstStyle/>
          <a:p>
            <a:r>
              <a:rPr lang="fr-FR" dirty="0" smtClean="0">
                <a:solidFill>
                  <a:srgbClr val="000000"/>
                </a:solidFill>
                <a:latin typeface="Helvetica 75 Bold" panose="020B0804020202020204" pitchFamily="34" charset="0"/>
              </a:rPr>
              <a:t>Soit mettre toutes les découpes de la même couleur</a:t>
            </a:r>
          </a:p>
          <a:p>
            <a:endParaRPr lang="fr-FR" dirty="0">
              <a:solidFill>
                <a:srgbClr val="000000"/>
              </a:solidFill>
              <a:latin typeface="Helvetica 75 Bold" panose="020B0804020202020204" pitchFamily="34" charset="0"/>
            </a:endParaRPr>
          </a:p>
          <a:p>
            <a:endParaRPr lang="fr-FR" dirty="0">
              <a:solidFill>
                <a:srgbClr val="000000"/>
              </a:solidFill>
              <a:latin typeface="Helvetica 75 Bold" panose="020B0804020202020204" pitchFamily="34" charset="0"/>
            </a:endParaRPr>
          </a:p>
          <a:p>
            <a:endParaRPr lang="fr-FR" dirty="0">
              <a:solidFill>
                <a:srgbClr val="000000"/>
              </a:solidFill>
              <a:latin typeface="Helvetica 75 Bold" panose="020B0804020202020204" pitchFamily="34" charset="0"/>
            </a:endParaRPr>
          </a:p>
          <a:p>
            <a:endParaRPr lang="fr-FR" dirty="0" smtClean="0">
              <a:solidFill>
                <a:srgbClr val="000000"/>
              </a:solidFill>
              <a:latin typeface="Helvetica 75 Bold" panose="020B0804020202020204" pitchFamily="34" charset="0"/>
            </a:endParaRPr>
          </a:p>
          <a:p>
            <a:endParaRPr lang="fr-FR" dirty="0" smtClean="0">
              <a:solidFill>
                <a:srgbClr val="000000"/>
              </a:solidFill>
              <a:latin typeface="Helvetica 75 Bold" panose="020B0804020202020204" pitchFamily="34" charset="0"/>
            </a:endParaRPr>
          </a:p>
          <a:p>
            <a:r>
              <a:rPr lang="fr-FR" dirty="0" smtClean="0">
                <a:solidFill>
                  <a:srgbClr val="000000"/>
                </a:solidFill>
                <a:latin typeface="Helvetica 75 Bold" panose="020B0804020202020204" pitchFamily="34" charset="0"/>
              </a:rPr>
              <a:t>Si une illustration ou une photo est présente sur la page, </a:t>
            </a:r>
            <a:r>
              <a:rPr lang="fr-FR" dirty="0">
                <a:solidFill>
                  <a:srgbClr val="000000"/>
                </a:solidFill>
                <a:latin typeface="Helvetica 75 Bold" panose="020B0804020202020204" pitchFamily="34" charset="0"/>
              </a:rPr>
              <a:t>créer une cohérence entre les couleurs de l’illustration et les couleurs de fond des découpes</a:t>
            </a:r>
            <a:r>
              <a:rPr lang="fr-FR" dirty="0" smtClean="0">
                <a:solidFill>
                  <a:srgbClr val="000000"/>
                </a:solidFill>
                <a:latin typeface="Helvetica 75 Bold" panose="020B0804020202020204" pitchFamily="34" charset="0"/>
              </a:rPr>
              <a:t>.</a:t>
            </a:r>
            <a:endParaRPr lang="fr-FR" dirty="0">
              <a:solidFill>
                <a:srgbClr val="000000"/>
              </a:solidFill>
              <a:latin typeface="Helvetica 75 Bold" panose="020B0804020202020204" pitchFamily="34" charset="0"/>
            </a:endParaRPr>
          </a:p>
        </p:txBody>
      </p:sp>
      <p:sp>
        <p:nvSpPr>
          <p:cNvPr id="14" name="ZoneTexte 13"/>
          <p:cNvSpPr txBox="1"/>
          <p:nvPr/>
        </p:nvSpPr>
        <p:spPr>
          <a:xfrm>
            <a:off x="213344" y="699542"/>
            <a:ext cx="8535120" cy="307777"/>
          </a:xfrm>
          <a:prstGeom prst="rect">
            <a:avLst/>
          </a:prstGeom>
          <a:noFill/>
        </p:spPr>
        <p:txBody>
          <a:bodyPr wrap="square" rtlCol="0">
            <a:spAutoFit/>
          </a:bodyPr>
          <a:lstStyle/>
          <a:p>
            <a:r>
              <a:rPr lang="fr-FR" dirty="0" smtClean="0">
                <a:solidFill>
                  <a:srgbClr val="000000"/>
                </a:solidFill>
              </a:rPr>
              <a:t>Si plusieurs découpes sont présentes sur la maquette : utilisez au maximum </a:t>
            </a:r>
            <a:r>
              <a:rPr lang="fr-FR" dirty="0" smtClean="0">
                <a:solidFill>
                  <a:srgbClr val="FF6600"/>
                </a:solidFill>
              </a:rPr>
              <a:t>deux couleurs  </a:t>
            </a:r>
            <a:endParaRPr lang="fr-FR" dirty="0">
              <a:solidFill>
                <a:srgbClr val="FF6600"/>
              </a:solidFill>
            </a:endParaRPr>
          </a:p>
        </p:txBody>
      </p:sp>
      <p:sp>
        <p:nvSpPr>
          <p:cNvPr id="17" name="ZoneTexte 16"/>
          <p:cNvSpPr txBox="1"/>
          <p:nvPr/>
        </p:nvSpPr>
        <p:spPr>
          <a:xfrm>
            <a:off x="6300192" y="1322178"/>
            <a:ext cx="2357176" cy="3108543"/>
          </a:xfrm>
          <a:prstGeom prst="rect">
            <a:avLst/>
          </a:prstGeom>
          <a:noFill/>
        </p:spPr>
        <p:txBody>
          <a:bodyPr wrap="square" rtlCol="0">
            <a:spAutoFit/>
          </a:bodyPr>
          <a:lstStyle/>
          <a:p>
            <a:r>
              <a:rPr lang="fr-FR" dirty="0" smtClean="0">
                <a:solidFill>
                  <a:srgbClr val="000000"/>
                </a:solidFill>
                <a:latin typeface="Helvetica 75 Bold" panose="020B0804020202020204" pitchFamily="34" charset="0"/>
              </a:rPr>
              <a:t>Soit utiliser deux couleurs différentes :</a:t>
            </a:r>
          </a:p>
          <a:p>
            <a:endParaRPr lang="fr-FR" dirty="0" smtClean="0">
              <a:solidFill>
                <a:srgbClr val="000000"/>
              </a:solidFill>
              <a:latin typeface="Helvetica 75 Bold" panose="020B0804020202020204" pitchFamily="34" charset="0"/>
            </a:endParaRPr>
          </a:p>
          <a:p>
            <a:pPr marL="285750" indent="-285750">
              <a:buFontTx/>
              <a:buChar char="-"/>
            </a:pPr>
            <a:r>
              <a:rPr lang="fr-FR" dirty="0" smtClean="0">
                <a:solidFill>
                  <a:srgbClr val="000000"/>
                </a:solidFill>
                <a:latin typeface="Helvetica 75 Bold" panose="020B0804020202020204" pitchFamily="34" charset="0"/>
              </a:rPr>
              <a:t>Blanc + noir</a:t>
            </a:r>
          </a:p>
          <a:p>
            <a:pPr marL="285750" indent="-285750">
              <a:buFontTx/>
              <a:buChar char="-"/>
            </a:pPr>
            <a:r>
              <a:rPr lang="fr-FR" dirty="0" smtClean="0">
                <a:solidFill>
                  <a:srgbClr val="000000"/>
                </a:solidFill>
                <a:latin typeface="Helvetica 75 Bold" panose="020B0804020202020204" pitchFamily="34" charset="0"/>
              </a:rPr>
              <a:t>Blanc ou noir + orange</a:t>
            </a:r>
          </a:p>
          <a:p>
            <a:pPr marL="285750" indent="-285750">
              <a:buFontTx/>
              <a:buChar char="-"/>
            </a:pPr>
            <a:r>
              <a:rPr lang="fr-FR" dirty="0" smtClean="0">
                <a:solidFill>
                  <a:srgbClr val="000000"/>
                </a:solidFill>
                <a:latin typeface="Helvetica 75 Bold" panose="020B0804020202020204" pitchFamily="34" charset="0"/>
              </a:rPr>
              <a:t>Blanc ou noir ou orange + couleur secondaire</a:t>
            </a:r>
          </a:p>
          <a:p>
            <a:pPr marL="285750" indent="-285750">
              <a:buFontTx/>
              <a:buChar char="-"/>
            </a:pPr>
            <a:endParaRPr lang="fr-FR" dirty="0">
              <a:solidFill>
                <a:srgbClr val="000000"/>
              </a:solidFill>
              <a:latin typeface="Helvetica 75 Bold" panose="020B0804020202020204" pitchFamily="34" charset="0"/>
            </a:endParaRPr>
          </a:p>
          <a:p>
            <a:pPr marL="285750" indent="-285750">
              <a:buFontTx/>
              <a:buChar char="-"/>
            </a:pPr>
            <a:r>
              <a:rPr lang="fr-FR" dirty="0" smtClean="0">
                <a:solidFill>
                  <a:srgbClr val="000000"/>
                </a:solidFill>
                <a:latin typeface="Helvetica 75 Bold" panose="020B0804020202020204" pitchFamily="34" charset="0"/>
              </a:rPr>
              <a:t>La seule contrainte est de ne jamais utiliser deux couleurs secondaires. </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982" y="1221059"/>
            <a:ext cx="1367706" cy="1766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982" y="3050431"/>
            <a:ext cx="1367705" cy="182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3230450"/>
            <a:ext cx="1031303" cy="1465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2039" y="1266562"/>
            <a:ext cx="1031303" cy="1687616"/>
          </a:xfrm>
          <a:prstGeom prst="rect">
            <a:avLst/>
          </a:prstGeom>
        </p:spPr>
      </p:pic>
      <p:sp>
        <p:nvSpPr>
          <p:cNvPr id="15" name="Rectangle 10"/>
          <p:cNvSpPr>
            <a:spLocks noChangeArrowheads="1"/>
          </p:cNvSpPr>
          <p:nvPr/>
        </p:nvSpPr>
        <p:spPr bwMode="auto">
          <a:xfrm>
            <a:off x="107949" y="123478"/>
            <a:ext cx="8208467"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Les cadres et les découpes : couleurs </a:t>
            </a:r>
            <a:endParaRPr lang="fr-FR" altLang="fr-FR" sz="3000" dirty="0">
              <a:solidFill>
                <a:srgbClr val="FF6600"/>
              </a:solidFill>
              <a:latin typeface="Helvetica 75 Bold" pitchFamily="2" charset="0"/>
              <a:cs typeface="Arial" pitchFamily="34" charset="0"/>
            </a:endParaRPr>
          </a:p>
        </p:txBody>
      </p:sp>
    </p:spTree>
    <p:extLst>
      <p:ext uri="{BB962C8B-B14F-4D97-AF65-F5344CB8AC3E}">
        <p14:creationId xmlns:p14="http://schemas.microsoft.com/office/powerpoint/2010/main" val="1910977402"/>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07950" y="843556"/>
            <a:ext cx="5760736" cy="338554"/>
          </a:xfrm>
          <a:prstGeom prst="rect">
            <a:avLst/>
          </a:prstGeom>
          <a:noFill/>
        </p:spPr>
        <p:txBody>
          <a:bodyPr wrap="square" rtlCol="0">
            <a:spAutoFit/>
          </a:bodyPr>
          <a:lstStyle/>
          <a:p>
            <a:r>
              <a:rPr lang="fr-FR" sz="1600" dirty="0" smtClean="0">
                <a:solidFill>
                  <a:srgbClr val="000000"/>
                </a:solidFill>
                <a:latin typeface="Helvetica 75 Bold" panose="020B0804020202020204" pitchFamily="34" charset="0"/>
              </a:rPr>
              <a:t>Deux possibilités de mise en scène de la thématique : </a:t>
            </a:r>
            <a:endParaRPr lang="fr-FR" sz="1600" dirty="0">
              <a:solidFill>
                <a:srgbClr val="000000"/>
              </a:solidFill>
              <a:latin typeface="Helvetica 75 Bold" panose="020B0804020202020204" pitchFamily="34" charset="0"/>
            </a:endParaRPr>
          </a:p>
        </p:txBody>
      </p:sp>
      <p:sp>
        <p:nvSpPr>
          <p:cNvPr id="3" name="ZoneTexte 2"/>
          <p:cNvSpPr txBox="1"/>
          <p:nvPr/>
        </p:nvSpPr>
        <p:spPr>
          <a:xfrm>
            <a:off x="551097" y="2681734"/>
            <a:ext cx="3960440" cy="1938992"/>
          </a:xfrm>
          <a:prstGeom prst="rect">
            <a:avLst/>
          </a:prstGeom>
          <a:noFill/>
        </p:spPr>
        <p:txBody>
          <a:bodyPr wrap="square" rtlCol="0">
            <a:spAutoFit/>
          </a:bodyPr>
          <a:lstStyle/>
          <a:p>
            <a:r>
              <a:rPr lang="fr-FR" sz="1200" dirty="0" smtClean="0">
                <a:solidFill>
                  <a:srgbClr val="000000"/>
                </a:solidFill>
                <a:latin typeface="Helvetica 55 Roman" panose="020B0604020202020204" pitchFamily="2" charset="0"/>
              </a:rPr>
              <a:t>- Ecrire le nom de la thématique dans le cadre et le besoin client à côté du cadre</a:t>
            </a:r>
          </a:p>
          <a:p>
            <a:endParaRPr lang="fr-FR" sz="1200" dirty="0" smtClean="0">
              <a:solidFill>
                <a:srgbClr val="000000"/>
              </a:solidFill>
              <a:latin typeface="Helvetica 55 Roman" panose="020B0604020202020204" pitchFamily="2" charset="0"/>
            </a:endParaRPr>
          </a:p>
          <a:p>
            <a:r>
              <a:rPr lang="fr-FR" sz="1200" dirty="0" smtClean="0">
                <a:solidFill>
                  <a:srgbClr val="000000"/>
                </a:solidFill>
                <a:latin typeface="Helvetica 55 Roman" panose="020B0604020202020204" pitchFamily="2" charset="0"/>
              </a:rPr>
              <a:t>- Le nom de la thématique doit être centré dans le cadre et le besoin client doit être ferré au cadre</a:t>
            </a:r>
          </a:p>
          <a:p>
            <a:pPr marL="285750" indent="-285750">
              <a:buFontTx/>
              <a:buChar char="-"/>
            </a:pPr>
            <a:endParaRPr lang="fr-FR" sz="1200" dirty="0" smtClean="0">
              <a:solidFill>
                <a:srgbClr val="000000"/>
              </a:solidFill>
              <a:latin typeface="Helvetica 55 Roman" panose="020B0604020202020204" pitchFamily="2" charset="0"/>
            </a:endParaRPr>
          </a:p>
          <a:p>
            <a:r>
              <a:rPr lang="fr-FR" sz="1200" dirty="0" smtClean="0">
                <a:solidFill>
                  <a:srgbClr val="000000"/>
                </a:solidFill>
                <a:latin typeface="Helvetica 55 Roman" panose="020B0604020202020204" pitchFamily="2" charset="0"/>
              </a:rPr>
              <a:t>- Le besoin client doit commencé par une majuscule mais ne doit pas se terminer par un point</a:t>
            </a:r>
          </a:p>
          <a:p>
            <a:pPr marL="285750" indent="-285750">
              <a:buFontTx/>
              <a:buChar char="-"/>
            </a:pPr>
            <a:endParaRPr lang="fr-FR" sz="1200" dirty="0">
              <a:solidFill>
                <a:srgbClr val="000000"/>
              </a:solidFill>
              <a:latin typeface="Helvetica 55 Roman" panose="020B0604020202020204" pitchFamily="2" charset="0"/>
            </a:endParaRPr>
          </a:p>
          <a:p>
            <a:r>
              <a:rPr lang="fr-FR" sz="1200" dirty="0" smtClean="0">
                <a:solidFill>
                  <a:srgbClr val="000000"/>
                </a:solidFill>
                <a:latin typeface="Helvetica 55 Roman" panose="020B0604020202020204" pitchFamily="2" charset="0"/>
              </a:rPr>
              <a:t>- Le besoin client doit contenir maximum 10 mots </a:t>
            </a:r>
            <a:endParaRPr lang="fr-FR" sz="1200" dirty="0">
              <a:solidFill>
                <a:srgbClr val="000000"/>
              </a:solidFill>
              <a:latin typeface="Helvetica 55 Roman" panose="020B0604020202020204" pitchFamily="2" charset="0"/>
            </a:endParaRPr>
          </a:p>
        </p:txBody>
      </p:sp>
      <p:sp>
        <p:nvSpPr>
          <p:cNvPr id="20" name="ZoneTexte 19"/>
          <p:cNvSpPr txBox="1"/>
          <p:nvPr/>
        </p:nvSpPr>
        <p:spPr>
          <a:xfrm>
            <a:off x="4511537" y="2689820"/>
            <a:ext cx="3816423" cy="1785104"/>
          </a:xfrm>
          <a:prstGeom prst="rect">
            <a:avLst/>
          </a:prstGeom>
          <a:noFill/>
        </p:spPr>
        <p:txBody>
          <a:bodyPr wrap="square" rtlCol="0">
            <a:spAutoFit/>
          </a:bodyPr>
          <a:lstStyle/>
          <a:p>
            <a:r>
              <a:rPr lang="fr-FR" sz="1200" dirty="0" smtClean="0">
                <a:solidFill>
                  <a:srgbClr val="000000"/>
                </a:solidFill>
                <a:latin typeface="Helvetica 55 Roman" panose="020B0604020202020204" pitchFamily="2" charset="0"/>
              </a:rPr>
              <a:t>- Ecrire le besoin client dans le cadre (recommandé)</a:t>
            </a:r>
          </a:p>
          <a:p>
            <a:pPr marL="285750" indent="-285750">
              <a:buFontTx/>
              <a:buChar char="-"/>
            </a:pPr>
            <a:endParaRPr lang="fr-FR" sz="1200" dirty="0">
              <a:solidFill>
                <a:srgbClr val="000000"/>
              </a:solidFill>
              <a:latin typeface="Helvetica 55 Roman" panose="020B0604020202020204" pitchFamily="2" charset="0"/>
            </a:endParaRPr>
          </a:p>
          <a:p>
            <a:r>
              <a:rPr lang="fr-FR" sz="1200" dirty="0" smtClean="0">
                <a:solidFill>
                  <a:srgbClr val="000000"/>
                </a:solidFill>
                <a:latin typeface="Helvetica 55 Roman" panose="020B0604020202020204" pitchFamily="2" charset="0"/>
              </a:rPr>
              <a:t>- Le besoin client doit être centré dans le cadre </a:t>
            </a:r>
          </a:p>
          <a:p>
            <a:pPr marL="285750" indent="-285750">
              <a:buFontTx/>
              <a:buChar char="-"/>
            </a:pPr>
            <a:endParaRPr lang="fr-FR" sz="1200" dirty="0">
              <a:solidFill>
                <a:srgbClr val="000000"/>
              </a:solidFill>
              <a:latin typeface="Helvetica 55 Roman" panose="020B0604020202020204" pitchFamily="2" charset="0"/>
            </a:endParaRPr>
          </a:p>
          <a:p>
            <a:r>
              <a:rPr lang="fr-FR" sz="1200" dirty="0" smtClean="0">
                <a:solidFill>
                  <a:srgbClr val="000000"/>
                </a:solidFill>
                <a:latin typeface="Helvetica 55 Roman" panose="020B0604020202020204" pitchFamily="2" charset="0"/>
              </a:rPr>
              <a:t>- Le </a:t>
            </a:r>
            <a:r>
              <a:rPr lang="fr-FR" sz="1200" dirty="0">
                <a:solidFill>
                  <a:srgbClr val="000000"/>
                </a:solidFill>
                <a:latin typeface="Helvetica 55 Roman" panose="020B0604020202020204" pitchFamily="2" charset="0"/>
              </a:rPr>
              <a:t>besoin client doit commencé par une majuscule mais ne doit pas se terminer par un </a:t>
            </a:r>
            <a:r>
              <a:rPr lang="fr-FR" sz="1200" dirty="0" smtClean="0">
                <a:solidFill>
                  <a:srgbClr val="000000"/>
                </a:solidFill>
                <a:latin typeface="Helvetica 55 Roman" panose="020B0604020202020204" pitchFamily="2" charset="0"/>
              </a:rPr>
              <a:t>point</a:t>
            </a:r>
          </a:p>
          <a:p>
            <a:endParaRPr lang="fr-FR" sz="1200" dirty="0">
              <a:solidFill>
                <a:srgbClr val="000000"/>
              </a:solidFill>
              <a:latin typeface="Helvetica 55 Roman" panose="020B0604020202020204" pitchFamily="2" charset="0"/>
            </a:endParaRPr>
          </a:p>
          <a:p>
            <a:r>
              <a:rPr lang="fr-FR" sz="1200" dirty="0" smtClean="0">
                <a:solidFill>
                  <a:srgbClr val="000000"/>
                </a:solidFill>
                <a:latin typeface="Helvetica 55 Roman" panose="020B0604020202020204" pitchFamily="2" charset="0"/>
              </a:rPr>
              <a:t>- Le </a:t>
            </a:r>
            <a:r>
              <a:rPr lang="fr-FR" sz="1200" dirty="0">
                <a:solidFill>
                  <a:srgbClr val="000000"/>
                </a:solidFill>
                <a:latin typeface="Helvetica 55 Roman" panose="020B0604020202020204" pitchFamily="2" charset="0"/>
              </a:rPr>
              <a:t>besoin client doit contenir maximum 10 mots </a:t>
            </a:r>
            <a:endParaRPr lang="fr-FR" sz="1200" dirty="0" smtClean="0">
              <a:solidFill>
                <a:srgbClr val="000000"/>
              </a:solidFill>
              <a:latin typeface="Helvetica 55 Roman" panose="020B0604020202020204" pitchFamily="2" charset="0"/>
            </a:endParaRPr>
          </a:p>
          <a:p>
            <a:endParaRPr lang="fr-FR" dirty="0">
              <a:solidFill>
                <a:srgbClr val="000000"/>
              </a:solidFill>
              <a:latin typeface="Helvetica 55 Roman" panose="020B0604020202020204" pitchFamily="2"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97" y="1478828"/>
            <a:ext cx="2940783" cy="1171719"/>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222" y="1492413"/>
            <a:ext cx="2952106" cy="1158134"/>
          </a:xfrm>
          <a:prstGeom prst="rect">
            <a:avLst/>
          </a:prstGeom>
        </p:spPr>
      </p:pic>
      <p:sp>
        <p:nvSpPr>
          <p:cNvPr id="8" name="Rectangle 10"/>
          <p:cNvSpPr>
            <a:spLocks noChangeArrowheads="1"/>
          </p:cNvSpPr>
          <p:nvPr/>
        </p:nvSpPr>
        <p:spPr bwMode="auto">
          <a:xfrm>
            <a:off x="107949" y="123478"/>
            <a:ext cx="8928547"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Le cadre : positionnement </a:t>
            </a:r>
            <a:endParaRPr lang="fr-FR" altLang="fr-FR" sz="3000" dirty="0">
              <a:solidFill>
                <a:srgbClr val="FF6600"/>
              </a:solidFill>
              <a:latin typeface="Helvetica 75 Bold" pitchFamily="2" charset="0"/>
              <a:cs typeface="Arial" pitchFamily="34" charset="0"/>
            </a:endParaRPr>
          </a:p>
        </p:txBody>
      </p:sp>
    </p:spTree>
    <p:extLst>
      <p:ext uri="{BB962C8B-B14F-4D97-AF65-F5344CB8AC3E}">
        <p14:creationId xmlns:p14="http://schemas.microsoft.com/office/powerpoint/2010/main" val="2847636709"/>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6"/>
          <p:cNvSpPr>
            <a:spLocks noChangeArrowheads="1"/>
          </p:cNvSpPr>
          <p:nvPr/>
        </p:nvSpPr>
        <p:spPr bwMode="auto">
          <a:xfrm>
            <a:off x="3419872" y="1405166"/>
            <a:ext cx="5472608" cy="3108479"/>
          </a:xfrm>
          <a:prstGeom prst="rect">
            <a:avLst/>
          </a:prstGeom>
          <a:noFill/>
          <a:ln w="9525">
            <a:noFill/>
            <a:miter lim="800000"/>
            <a:headEnd/>
            <a:tailEnd/>
          </a:ln>
        </p:spPr>
        <p:txBody>
          <a:bodyPr wrap="square" lIns="91376" tIns="45688" rIns="91376" bIns="45688">
            <a:spAutoFit/>
          </a:bodyPr>
          <a:lstStyle/>
          <a:p>
            <a:pPr defTabSz="911225"/>
            <a:r>
              <a:rPr lang="fr-FR" altLang="fr-FR" dirty="0" smtClean="0">
                <a:solidFill>
                  <a:srgbClr val="FF6600"/>
                </a:solidFill>
                <a:latin typeface="Helvetica 75 Bold" panose="020B0804020202020204" pitchFamily="34" charset="0"/>
                <a:cs typeface="Arial" pitchFamily="34" charset="0"/>
              </a:rPr>
              <a:t>4 découpes</a:t>
            </a:r>
            <a:r>
              <a:rPr lang="fr-FR" altLang="fr-FR" dirty="0">
                <a:solidFill>
                  <a:srgbClr val="000000"/>
                </a:solidFill>
                <a:latin typeface="Helvetica 75 Bold" panose="020B0804020202020204" pitchFamily="34" charset="0"/>
                <a:cs typeface="Arial" pitchFamily="34" charset="0"/>
              </a:rPr>
              <a:t> </a:t>
            </a:r>
            <a:r>
              <a:rPr lang="fr-FR" altLang="fr-FR" dirty="0" smtClean="0">
                <a:solidFill>
                  <a:srgbClr val="000000"/>
                </a:solidFill>
                <a:latin typeface="Helvetica 75 Bold" panose="020B0804020202020204" pitchFamily="34" charset="0"/>
                <a:cs typeface="Arial" pitchFamily="34" charset="0"/>
              </a:rPr>
              <a:t>maximum en réponse à un cadre.  </a:t>
            </a:r>
          </a:p>
          <a:p>
            <a:pPr defTabSz="911225"/>
            <a:endParaRPr lang="fr-FR" altLang="fr-FR" dirty="0" smtClean="0">
              <a:solidFill>
                <a:srgbClr val="000000"/>
              </a:solidFill>
              <a:latin typeface="Helvetica 75 Bold" panose="020B0804020202020204" pitchFamily="34" charset="0"/>
              <a:cs typeface="Arial" pitchFamily="34" charset="0"/>
            </a:endParaRPr>
          </a:p>
          <a:p>
            <a:pPr defTabSz="911225"/>
            <a:r>
              <a:rPr lang="fr-FR" altLang="fr-FR" dirty="0" smtClean="0">
                <a:solidFill>
                  <a:srgbClr val="000000"/>
                </a:solidFill>
                <a:latin typeface="Helvetica 75 Bold" panose="020B0804020202020204" pitchFamily="34" charset="0"/>
                <a:cs typeface="Arial" pitchFamily="34" charset="0"/>
              </a:rPr>
              <a:t>Les découpes doivent toutes être </a:t>
            </a:r>
            <a:r>
              <a:rPr lang="fr-FR" altLang="fr-FR" dirty="0" smtClean="0">
                <a:solidFill>
                  <a:srgbClr val="FF6600"/>
                </a:solidFill>
                <a:latin typeface="Helvetica 75 Bold" panose="020B0804020202020204" pitchFamily="34" charset="0"/>
                <a:cs typeface="Arial" pitchFamily="34" charset="0"/>
              </a:rPr>
              <a:t>alignées</a:t>
            </a:r>
            <a:r>
              <a:rPr lang="fr-FR" altLang="fr-FR" dirty="0" smtClean="0">
                <a:solidFill>
                  <a:srgbClr val="000000"/>
                </a:solidFill>
                <a:latin typeface="Helvetica 75 Bold" panose="020B0804020202020204" pitchFamily="34" charset="0"/>
                <a:cs typeface="Arial" pitchFamily="34" charset="0"/>
              </a:rPr>
              <a:t> verticalement ou horizontalement.</a:t>
            </a:r>
          </a:p>
          <a:p>
            <a:pPr defTabSz="911225"/>
            <a:r>
              <a:rPr lang="fr-FR" altLang="fr-FR" dirty="0" smtClean="0">
                <a:solidFill>
                  <a:srgbClr val="000000"/>
                </a:solidFill>
                <a:latin typeface="Helvetica 75 Bold" panose="020B0804020202020204" pitchFamily="34" charset="0"/>
                <a:cs typeface="Arial" pitchFamily="34" charset="0"/>
              </a:rPr>
              <a:t>Cependant, 1 découpe peut être mise en avant pour souligner une information importante.</a:t>
            </a:r>
          </a:p>
          <a:p>
            <a:pPr defTabSz="911225"/>
            <a:endParaRPr lang="fr-FR" altLang="fr-FR" dirty="0" smtClean="0">
              <a:solidFill>
                <a:srgbClr val="000000"/>
              </a:solidFill>
              <a:latin typeface="Helvetica 75 Bold" panose="020B0804020202020204" pitchFamily="34" charset="0"/>
              <a:cs typeface="Arial" pitchFamily="34" charset="0"/>
            </a:endParaRPr>
          </a:p>
          <a:p>
            <a:pPr defTabSz="911225"/>
            <a:r>
              <a:rPr lang="fr-FR" altLang="fr-FR" dirty="0">
                <a:solidFill>
                  <a:srgbClr val="FF6600"/>
                </a:solidFill>
                <a:latin typeface="Helvetica 75 Bold" panose="020B0804020202020204" pitchFamily="34" charset="0"/>
                <a:cs typeface="Arial" pitchFamily="34" charset="0"/>
              </a:rPr>
              <a:t>D</a:t>
            </a:r>
            <a:r>
              <a:rPr lang="fr-FR" altLang="fr-FR" dirty="0" smtClean="0">
                <a:solidFill>
                  <a:srgbClr val="FF6600"/>
                </a:solidFill>
                <a:latin typeface="Helvetica 75 Bold" panose="020B0804020202020204" pitchFamily="34" charset="0"/>
                <a:cs typeface="Arial" pitchFamily="34" charset="0"/>
              </a:rPr>
              <a:t>eux tailles maximum de découpes</a:t>
            </a:r>
            <a:r>
              <a:rPr lang="fr-FR" altLang="fr-FR" dirty="0" smtClean="0">
                <a:solidFill>
                  <a:srgbClr val="000000"/>
                </a:solidFill>
                <a:latin typeface="Helvetica 75 Bold" panose="020B0804020202020204" pitchFamily="34" charset="0"/>
                <a:cs typeface="Arial" pitchFamily="34" charset="0"/>
              </a:rPr>
              <a:t> : la réponse principale dans la plus grande découpe, les autres réponses dans des plus petites découpes de tailles égales et alignées. </a:t>
            </a:r>
          </a:p>
          <a:p>
            <a:pPr defTabSz="911225"/>
            <a:endParaRPr lang="fr-FR" altLang="fr-FR" dirty="0">
              <a:solidFill>
                <a:srgbClr val="000000"/>
              </a:solidFill>
              <a:latin typeface="Helvetica 75 Bold" panose="020B0804020202020204" pitchFamily="34" charset="0"/>
              <a:cs typeface="Arial" pitchFamily="34" charset="0"/>
            </a:endParaRPr>
          </a:p>
          <a:p>
            <a:pPr defTabSz="911225"/>
            <a:r>
              <a:rPr lang="fr-FR" altLang="fr-FR" dirty="0" smtClean="0">
                <a:solidFill>
                  <a:srgbClr val="000000"/>
                </a:solidFill>
                <a:latin typeface="Helvetica 75 Bold" panose="020B0804020202020204" pitchFamily="34" charset="0"/>
                <a:cs typeface="Arial" pitchFamily="34" charset="0"/>
              </a:rPr>
              <a:t>Une découpe peut s’incliner légèrement mais le sens ne peut pas être inversé (bulle Bon plan dans l’autre sens, Cœur de bien être à l’envers …)</a:t>
            </a:r>
          </a:p>
        </p:txBody>
      </p:sp>
      <p:sp>
        <p:nvSpPr>
          <p:cNvPr id="5" name="Rectangle 20"/>
          <p:cNvSpPr>
            <a:spLocks noChangeArrowheads="1"/>
          </p:cNvSpPr>
          <p:nvPr/>
        </p:nvSpPr>
        <p:spPr bwMode="auto">
          <a:xfrm>
            <a:off x="179958" y="123478"/>
            <a:ext cx="8712522"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Les découpes : nombre et positionnement</a:t>
            </a:r>
            <a:endParaRPr lang="fr-FR" altLang="fr-FR" sz="3000" dirty="0">
              <a:solidFill>
                <a:srgbClr val="FF6600"/>
              </a:solidFill>
              <a:latin typeface="Helvetica 75 Bold" pitchFamily="2" charset="0"/>
              <a:cs typeface="Arial" pitchFamily="34" charset="0"/>
            </a:endParaRP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464" b="5368"/>
          <a:stretch/>
        </p:blipFill>
        <p:spPr bwMode="auto">
          <a:xfrm>
            <a:off x="251520" y="868862"/>
            <a:ext cx="3090685" cy="400714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4477663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0"/>
          <p:cNvSpPr>
            <a:spLocks noChangeArrowheads="1"/>
          </p:cNvSpPr>
          <p:nvPr/>
        </p:nvSpPr>
        <p:spPr bwMode="auto">
          <a:xfrm>
            <a:off x="179958" y="123478"/>
            <a:ext cx="8712522" cy="1015598"/>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Les cadre et découpes : positionnement sur la grille</a:t>
            </a:r>
            <a:endParaRPr lang="fr-FR" altLang="fr-FR" sz="3000" dirty="0">
              <a:solidFill>
                <a:srgbClr val="FF6600"/>
              </a:solidFill>
              <a:latin typeface="Helvetica 75 Bold" pitchFamily="2" charset="0"/>
              <a:cs typeface="Arial" pitchFamily="34"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0060"/>
          <a:stretch/>
        </p:blipFill>
        <p:spPr bwMode="auto">
          <a:xfrm>
            <a:off x="467544" y="2539313"/>
            <a:ext cx="8020050" cy="262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310835" y="1628095"/>
            <a:ext cx="3048429" cy="1015663"/>
          </a:xfrm>
          <a:prstGeom prst="rect">
            <a:avLst/>
          </a:prstGeom>
          <a:noFill/>
        </p:spPr>
        <p:txBody>
          <a:bodyPr wrap="square" rtlCol="0">
            <a:spAutoFit/>
          </a:bodyPr>
          <a:lstStyle/>
          <a:p>
            <a:r>
              <a:rPr lang="fr-FR" sz="1200" dirty="0" smtClean="0">
                <a:latin typeface="Helvetica 75 Bold" panose="020B0804020202020204" pitchFamily="34" charset="0"/>
              </a:rPr>
              <a:t>Nous utilisons une grille de construction carrée qui a pour base notre logo.</a:t>
            </a:r>
          </a:p>
          <a:p>
            <a:r>
              <a:rPr lang="fr-FR" sz="1200" dirty="0" smtClean="0">
                <a:latin typeface="Helvetica 75 Bold" panose="020B0804020202020204" pitchFamily="34" charset="0"/>
              </a:rPr>
              <a:t>Plusieurs grilles sont disponibles en fonction du support</a:t>
            </a:r>
            <a:endParaRPr lang="fr-FR" sz="1200" dirty="0">
              <a:latin typeface="Helvetica 75 Bold" panose="020B0804020202020204" pitchFamily="34" charset="0"/>
            </a:endParaRPr>
          </a:p>
        </p:txBody>
      </p:sp>
      <p:sp>
        <p:nvSpPr>
          <p:cNvPr id="6" name="ZoneTexte 5"/>
          <p:cNvSpPr txBox="1"/>
          <p:nvPr/>
        </p:nvSpPr>
        <p:spPr>
          <a:xfrm>
            <a:off x="3359265" y="1643038"/>
            <a:ext cx="2355237" cy="461665"/>
          </a:xfrm>
          <a:prstGeom prst="rect">
            <a:avLst/>
          </a:prstGeom>
          <a:noFill/>
        </p:spPr>
        <p:txBody>
          <a:bodyPr wrap="square" rtlCol="0">
            <a:spAutoFit/>
          </a:bodyPr>
          <a:lstStyle/>
          <a:p>
            <a:r>
              <a:rPr lang="fr-FR" sz="1200" dirty="0" smtClean="0">
                <a:latin typeface="Helvetica 75 Bold" panose="020B0804020202020204" pitchFamily="34" charset="0"/>
              </a:rPr>
              <a:t>Notre logo et le cadre sont alignés sur la grille</a:t>
            </a:r>
            <a:endParaRPr lang="fr-FR" sz="1200" dirty="0">
              <a:latin typeface="Helvetica 75 Bold" panose="020B0804020202020204" pitchFamily="34" charset="0"/>
            </a:endParaRPr>
          </a:p>
        </p:txBody>
      </p:sp>
      <p:sp>
        <p:nvSpPr>
          <p:cNvPr id="7" name="ZoneTexte 6"/>
          <p:cNvSpPr txBox="1"/>
          <p:nvPr/>
        </p:nvSpPr>
        <p:spPr>
          <a:xfrm>
            <a:off x="6084168" y="1643038"/>
            <a:ext cx="2448272" cy="830997"/>
          </a:xfrm>
          <a:prstGeom prst="rect">
            <a:avLst/>
          </a:prstGeom>
          <a:noFill/>
        </p:spPr>
        <p:txBody>
          <a:bodyPr wrap="square" rtlCol="0">
            <a:spAutoFit/>
          </a:bodyPr>
          <a:lstStyle/>
          <a:p>
            <a:r>
              <a:rPr lang="fr-FR" sz="1200" dirty="0" smtClean="0">
                <a:latin typeface="Helvetica 75 Bold" panose="020B0804020202020204" pitchFamily="34" charset="0"/>
              </a:rPr>
              <a:t>Les découpes sont alignées sur la grille et sont les seuls éléments qui peuvent sortir de la page ou de l’écran. </a:t>
            </a:r>
            <a:endParaRPr lang="fr-FR" sz="1200" dirty="0">
              <a:latin typeface="Helvetica 75 Bold" panose="020B0804020202020204" pitchFamily="34" charset="0"/>
            </a:endParaRPr>
          </a:p>
        </p:txBody>
      </p:sp>
    </p:spTree>
    <p:extLst>
      <p:ext uri="{BB962C8B-B14F-4D97-AF65-F5344CB8AC3E}">
        <p14:creationId xmlns:p14="http://schemas.microsoft.com/office/powerpoint/2010/main" val="589025652"/>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0"/>
          <p:cNvSpPr>
            <a:spLocks noChangeArrowheads="1"/>
          </p:cNvSpPr>
          <p:nvPr/>
        </p:nvSpPr>
        <p:spPr bwMode="auto">
          <a:xfrm>
            <a:off x="179958" y="123478"/>
            <a:ext cx="8712522"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Position du logo sans cadres et découpes </a:t>
            </a:r>
            <a:endParaRPr lang="fr-FR" altLang="fr-FR" sz="3000" dirty="0">
              <a:solidFill>
                <a:srgbClr val="FF6600"/>
              </a:solidFill>
              <a:latin typeface="Helvetica 75 Bold" pitchFamily="2" charset="0"/>
              <a:cs typeface="Arial"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027" y="3451448"/>
            <a:ext cx="176212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889223"/>
            <a:ext cx="2800350"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323528" y="1203598"/>
            <a:ext cx="3456384" cy="738664"/>
          </a:xfrm>
          <a:prstGeom prst="rect">
            <a:avLst/>
          </a:prstGeom>
          <a:noFill/>
        </p:spPr>
        <p:txBody>
          <a:bodyPr wrap="square" rtlCol="0">
            <a:spAutoFit/>
          </a:bodyPr>
          <a:lstStyle/>
          <a:p>
            <a:r>
              <a:rPr lang="fr-FR" dirty="0" smtClean="0">
                <a:latin typeface="Helvetica 75 Bold" panose="020B0804020202020204" pitchFamily="34" charset="0"/>
              </a:rPr>
              <a:t>Lorsque les cadres et les découpes ne sont pas utilisés, le logo doit tout de même se positionner sur la grille. </a:t>
            </a:r>
            <a:endParaRPr lang="fr-FR" dirty="0">
              <a:latin typeface="Helvetica 75 Bold" panose="020B0804020202020204" pitchFamily="34" charset="0"/>
            </a:endParaRPr>
          </a:p>
        </p:txBody>
      </p:sp>
      <p:sp>
        <p:nvSpPr>
          <p:cNvPr id="7" name="ZoneTexte 6"/>
          <p:cNvSpPr txBox="1"/>
          <p:nvPr/>
        </p:nvSpPr>
        <p:spPr>
          <a:xfrm>
            <a:off x="323528" y="1995686"/>
            <a:ext cx="3312368" cy="738664"/>
          </a:xfrm>
          <a:prstGeom prst="rect">
            <a:avLst/>
          </a:prstGeom>
          <a:noFill/>
        </p:spPr>
        <p:txBody>
          <a:bodyPr wrap="square" rtlCol="0">
            <a:spAutoFit/>
          </a:bodyPr>
          <a:lstStyle/>
          <a:p>
            <a:r>
              <a:rPr lang="fr-FR" dirty="0" smtClean="0">
                <a:latin typeface="Helvetica 75 Bold" panose="020B0804020202020204" pitchFamily="34" charset="0"/>
              </a:rPr>
              <a:t>Il peut être placé dans l’un des 4 coins de la page en respectant une zone de sécurité. </a:t>
            </a:r>
            <a:endParaRPr lang="fr-FR" dirty="0">
              <a:latin typeface="Helvetica 75 Bold" panose="020B0804020202020204" pitchFamily="34" charset="0"/>
            </a:endParaRPr>
          </a:p>
        </p:txBody>
      </p:sp>
      <p:sp>
        <p:nvSpPr>
          <p:cNvPr id="8" name="ZoneTexte 7"/>
          <p:cNvSpPr txBox="1"/>
          <p:nvPr/>
        </p:nvSpPr>
        <p:spPr>
          <a:xfrm>
            <a:off x="323528" y="2784133"/>
            <a:ext cx="3456384" cy="523220"/>
          </a:xfrm>
          <a:prstGeom prst="rect">
            <a:avLst/>
          </a:prstGeom>
          <a:noFill/>
        </p:spPr>
        <p:txBody>
          <a:bodyPr wrap="square" rtlCol="0">
            <a:spAutoFit/>
          </a:bodyPr>
          <a:lstStyle/>
          <a:p>
            <a:r>
              <a:rPr lang="fr-FR" dirty="0" smtClean="0">
                <a:latin typeface="Helvetica 75 Bold" panose="020B0804020202020204" pitchFamily="34" charset="0"/>
              </a:rPr>
              <a:t>Il doit également être aligné avec les autres éléments présents sur la page. </a:t>
            </a:r>
            <a:endParaRPr lang="fr-FR" dirty="0">
              <a:latin typeface="Helvetica 75 Bold" panose="020B0804020202020204" pitchFamily="34" charset="0"/>
            </a:endParaRPr>
          </a:p>
        </p:txBody>
      </p:sp>
    </p:spTree>
    <p:extLst>
      <p:ext uri="{BB962C8B-B14F-4D97-AF65-F5344CB8AC3E}">
        <p14:creationId xmlns:p14="http://schemas.microsoft.com/office/powerpoint/2010/main" val="1692542942"/>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fr-FR" dirty="0" smtClean="0"/>
              <a:t>Contenu</a:t>
            </a:r>
          </a:p>
          <a:p>
            <a:pPr lvl="1"/>
            <a:r>
              <a:rPr lang="fr-FR" dirty="0"/>
              <a:t>La nouvelle expression de </a:t>
            </a:r>
            <a:r>
              <a:rPr lang="fr-FR" dirty="0" smtClean="0"/>
              <a:t>marque</a:t>
            </a:r>
          </a:p>
          <a:p>
            <a:pPr lvl="1"/>
            <a:r>
              <a:rPr lang="fr-FR" dirty="0" smtClean="0">
                <a:solidFill>
                  <a:schemeClr val="bg2"/>
                </a:solidFill>
              </a:rPr>
              <a:t>La nouvelle signature  </a:t>
            </a:r>
            <a:endParaRPr lang="fr-FR" dirty="0">
              <a:solidFill>
                <a:schemeClr val="bg2"/>
              </a:solidFill>
            </a:endParaRPr>
          </a:p>
          <a:p>
            <a:pPr lvl="1"/>
            <a:r>
              <a:rPr lang="fr-FR" dirty="0" smtClean="0"/>
              <a:t>Les évolutions graphiques </a:t>
            </a:r>
          </a:p>
          <a:p>
            <a:pPr lvl="1"/>
            <a:r>
              <a:rPr lang="fr-FR" dirty="0" smtClean="0"/>
              <a:t>Exemples avant-après</a:t>
            </a:r>
          </a:p>
          <a:p>
            <a:pPr lvl="1"/>
            <a:r>
              <a:rPr lang="fr-FR" dirty="0" smtClean="0"/>
              <a:t>Exemples par typologie de PDC</a:t>
            </a:r>
          </a:p>
          <a:p>
            <a:pPr lvl="1"/>
            <a:r>
              <a:rPr lang="fr-FR" dirty="0" smtClean="0"/>
              <a:t>Mise en application – cas pratiques</a:t>
            </a:r>
          </a:p>
          <a:p>
            <a:pPr lvl="1"/>
            <a:r>
              <a:rPr lang="fr-FR" dirty="0" smtClean="0"/>
              <a:t>Où </a:t>
            </a:r>
            <a:r>
              <a:rPr lang="fr-FR" dirty="0"/>
              <a:t>trouver quoi </a:t>
            </a:r>
          </a:p>
        </p:txBody>
      </p:sp>
    </p:spTree>
    <p:extLst>
      <p:ext uri="{BB962C8B-B14F-4D97-AF65-F5344CB8AC3E}">
        <p14:creationId xmlns:p14="http://schemas.microsoft.com/office/powerpoint/2010/main" val="390646816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0403" y="0"/>
            <a:ext cx="4573597" cy="5143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ZoneTexte 1"/>
          <p:cNvSpPr txBox="1"/>
          <p:nvPr/>
        </p:nvSpPr>
        <p:spPr>
          <a:xfrm>
            <a:off x="251520" y="1029830"/>
            <a:ext cx="3960440" cy="738664"/>
          </a:xfrm>
          <a:prstGeom prst="rect">
            <a:avLst/>
          </a:prstGeom>
          <a:noFill/>
        </p:spPr>
        <p:txBody>
          <a:bodyPr wrap="square" rtlCol="0">
            <a:spAutoFit/>
          </a:bodyPr>
          <a:lstStyle/>
          <a:p>
            <a:r>
              <a:rPr lang="fr-FR" dirty="0">
                <a:solidFill>
                  <a:schemeClr val="bg1"/>
                </a:solidFill>
                <a:latin typeface="Helvetica 75 Bold" panose="020B0804020202020204" pitchFamily="34" charset="0"/>
                <a:cs typeface="Helvetica"/>
              </a:rPr>
              <a:t>La signature fonctionne avec les essentiels pour mettre en valeur le rôle d’Orange sur chaque thème</a:t>
            </a:r>
            <a:r>
              <a:rPr lang="fr-FR" dirty="0" smtClean="0">
                <a:solidFill>
                  <a:schemeClr val="bg1"/>
                </a:solidFill>
                <a:latin typeface="Helvetica 75 Bold" panose="020B0804020202020204" pitchFamily="34" charset="0"/>
                <a:cs typeface="Helvetica"/>
              </a:rPr>
              <a:t>.</a:t>
            </a:r>
            <a:endParaRPr lang="fr-FR" dirty="0">
              <a:solidFill>
                <a:schemeClr val="bg1"/>
              </a:solidFill>
              <a:latin typeface="Helvetica 75 Bold" panose="020B0804020202020204" pitchFamily="34" charset="0"/>
              <a:cs typeface="Helvetica"/>
            </a:endParaRPr>
          </a:p>
        </p:txBody>
      </p:sp>
      <p:sp>
        <p:nvSpPr>
          <p:cNvPr id="3" name="ZoneTexte 2"/>
          <p:cNvSpPr txBox="1"/>
          <p:nvPr/>
        </p:nvSpPr>
        <p:spPr>
          <a:xfrm>
            <a:off x="251519" y="1965353"/>
            <a:ext cx="4182439" cy="523220"/>
          </a:xfrm>
          <a:prstGeom prst="rect">
            <a:avLst/>
          </a:prstGeom>
          <a:noFill/>
        </p:spPr>
        <p:txBody>
          <a:bodyPr wrap="square" rtlCol="0">
            <a:spAutoFit/>
          </a:bodyPr>
          <a:lstStyle/>
          <a:p>
            <a:r>
              <a:rPr lang="fr-FR" dirty="0">
                <a:solidFill>
                  <a:schemeClr val="bg1"/>
                </a:solidFill>
                <a:latin typeface="Helvetica 75 Bold" panose="020B0804020202020204" pitchFamily="34" charset="0"/>
                <a:cs typeface="Helvetica"/>
              </a:rPr>
              <a:t>La signature doit être utilisée comme un « bloc </a:t>
            </a:r>
            <a:r>
              <a:rPr lang="fr-FR" dirty="0" smtClean="0">
                <a:solidFill>
                  <a:schemeClr val="bg1"/>
                </a:solidFill>
                <a:latin typeface="Helvetica 75 Bold" panose="020B0804020202020204" pitchFamily="34" charset="0"/>
                <a:cs typeface="Helvetica"/>
              </a:rPr>
              <a:t>»</a:t>
            </a:r>
            <a:endParaRPr lang="fr-FR" dirty="0">
              <a:solidFill>
                <a:schemeClr val="bg1"/>
              </a:solidFill>
              <a:latin typeface="Helvetica 75 Bold" panose="020B0804020202020204" pitchFamily="34" charset="0"/>
              <a:cs typeface="Helvetica"/>
            </a:endParaRPr>
          </a:p>
        </p:txBody>
      </p:sp>
      <p:sp>
        <p:nvSpPr>
          <p:cNvPr id="4" name="ZoneTexte 3"/>
          <p:cNvSpPr txBox="1"/>
          <p:nvPr/>
        </p:nvSpPr>
        <p:spPr>
          <a:xfrm>
            <a:off x="251520" y="2715766"/>
            <a:ext cx="4199072" cy="523220"/>
          </a:xfrm>
          <a:prstGeom prst="rect">
            <a:avLst/>
          </a:prstGeom>
          <a:noFill/>
        </p:spPr>
        <p:txBody>
          <a:bodyPr wrap="square" rtlCol="0">
            <a:spAutoFit/>
          </a:bodyPr>
          <a:lstStyle/>
          <a:p>
            <a:r>
              <a:rPr lang="fr-FR" dirty="0">
                <a:solidFill>
                  <a:schemeClr val="bg2"/>
                </a:solidFill>
                <a:latin typeface="Helvetica 75 Bold" panose="020B0804020202020204" pitchFamily="34" charset="0"/>
              </a:rPr>
              <a:t>Elle doit </a:t>
            </a:r>
            <a:r>
              <a:rPr lang="fr-FR" dirty="0" smtClean="0">
                <a:solidFill>
                  <a:schemeClr val="bg2"/>
                </a:solidFill>
                <a:latin typeface="Helvetica 75 Bold" panose="020B0804020202020204" pitchFamily="34" charset="0"/>
              </a:rPr>
              <a:t>obligatoirement être </a:t>
            </a:r>
            <a:r>
              <a:rPr lang="fr-FR" dirty="0">
                <a:solidFill>
                  <a:schemeClr val="bg2"/>
                </a:solidFill>
                <a:latin typeface="Helvetica 75 Bold" panose="020B0804020202020204" pitchFamily="34" charset="0"/>
              </a:rPr>
              <a:t>utilisée </a:t>
            </a:r>
            <a:r>
              <a:rPr lang="fr-FR" dirty="0">
                <a:solidFill>
                  <a:schemeClr val="bg2"/>
                </a:solidFill>
                <a:latin typeface="Helvetica 75 Bold" panose="020B0804020202020204" pitchFamily="34" charset="0"/>
                <a:cs typeface="Helvetica"/>
              </a:rPr>
              <a:t>dans </a:t>
            </a:r>
            <a:r>
              <a:rPr lang="fr-FR" dirty="0" smtClean="0">
                <a:solidFill>
                  <a:schemeClr val="bg2"/>
                </a:solidFill>
                <a:latin typeface="Helvetica 75 Bold" panose="020B0804020202020204" pitchFamily="34" charset="0"/>
                <a:cs typeface="Helvetica"/>
              </a:rPr>
              <a:t>les </a:t>
            </a:r>
            <a:r>
              <a:rPr lang="fr-FR" dirty="0">
                <a:solidFill>
                  <a:schemeClr val="bg2"/>
                </a:solidFill>
                <a:latin typeface="Helvetica 75 Bold" panose="020B0804020202020204" pitchFamily="34" charset="0"/>
                <a:cs typeface="Helvetica"/>
              </a:rPr>
              <a:t>communications </a:t>
            </a:r>
            <a:r>
              <a:rPr lang="fr-FR" dirty="0" smtClean="0">
                <a:solidFill>
                  <a:schemeClr val="bg2"/>
                </a:solidFill>
                <a:latin typeface="Helvetica 75 Bold" panose="020B0804020202020204" pitchFamily="34" charset="0"/>
                <a:cs typeface="Helvetica"/>
              </a:rPr>
              <a:t>media avec achat d’espace.</a:t>
            </a:r>
            <a:endParaRPr lang="fr-FR" dirty="0">
              <a:solidFill>
                <a:schemeClr val="bg2"/>
              </a:solidFill>
              <a:latin typeface="Helvetica 75 Bold" panose="020B0804020202020204" pitchFamily="34" charset="0"/>
              <a:cs typeface="Helvetica"/>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0031" y="940402"/>
            <a:ext cx="4164515" cy="1656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u contenu 1"/>
          <p:cNvSpPr>
            <a:spLocks noGrp="1"/>
          </p:cNvSpPr>
          <p:nvPr>
            <p:ph idx="1"/>
          </p:nvPr>
        </p:nvSpPr>
        <p:spPr>
          <a:xfrm>
            <a:off x="339726" y="339725"/>
            <a:ext cx="8120706" cy="503833"/>
          </a:xfrm>
        </p:spPr>
        <p:txBody>
          <a:bodyPr/>
          <a:lstStyle/>
          <a:p>
            <a:r>
              <a:rPr lang="fr-FR" sz="3000" dirty="0" smtClean="0">
                <a:solidFill>
                  <a:schemeClr val="bg2"/>
                </a:solidFill>
              </a:rPr>
              <a:t>La signature </a:t>
            </a:r>
            <a:endParaRPr lang="fr-FR" sz="3000" dirty="0">
              <a:solidFill>
                <a:schemeClr val="bg2"/>
              </a:solidFill>
            </a:endParaRPr>
          </a:p>
        </p:txBody>
      </p:sp>
    </p:spTree>
    <p:extLst>
      <p:ext uri="{BB962C8B-B14F-4D97-AF65-F5344CB8AC3E}">
        <p14:creationId xmlns:p14="http://schemas.microsoft.com/office/powerpoint/2010/main" val="1033846126"/>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fr-FR" dirty="0" smtClean="0"/>
              <a:t>Contenu</a:t>
            </a:r>
          </a:p>
          <a:p>
            <a:pPr lvl="1"/>
            <a:r>
              <a:rPr lang="fr-FR" dirty="0"/>
              <a:t>La nouvelle expression de </a:t>
            </a:r>
            <a:r>
              <a:rPr lang="fr-FR" dirty="0" smtClean="0"/>
              <a:t>marque</a:t>
            </a:r>
          </a:p>
          <a:p>
            <a:pPr lvl="1"/>
            <a:r>
              <a:rPr lang="fr-FR" dirty="0" smtClean="0"/>
              <a:t>La nouvelle signature  </a:t>
            </a:r>
            <a:endParaRPr lang="fr-FR" dirty="0"/>
          </a:p>
          <a:p>
            <a:pPr lvl="1"/>
            <a:r>
              <a:rPr lang="fr-FR" dirty="0" smtClean="0"/>
              <a:t>Les évolutions graphiques </a:t>
            </a:r>
          </a:p>
          <a:p>
            <a:pPr lvl="1"/>
            <a:r>
              <a:rPr lang="fr-FR" dirty="0" smtClean="0"/>
              <a:t>Exemples avant-après</a:t>
            </a:r>
          </a:p>
          <a:p>
            <a:pPr lvl="1"/>
            <a:r>
              <a:rPr lang="fr-FR" dirty="0" smtClean="0"/>
              <a:t>Exemples par typologie de PDC</a:t>
            </a:r>
          </a:p>
          <a:p>
            <a:pPr lvl="1"/>
            <a:r>
              <a:rPr lang="fr-FR" dirty="0" smtClean="0"/>
              <a:t>Mise en application – cas pratiques </a:t>
            </a:r>
          </a:p>
          <a:p>
            <a:pPr lvl="1"/>
            <a:r>
              <a:rPr lang="fr-FR" dirty="0" smtClean="0"/>
              <a:t>Où </a:t>
            </a:r>
            <a:r>
              <a:rPr lang="fr-FR" dirty="0"/>
              <a:t>trouver quoi </a:t>
            </a:r>
          </a:p>
          <a:p>
            <a:pPr lvl="1"/>
            <a:endParaRPr lang="fr-FR" dirty="0" smtClean="0"/>
          </a:p>
        </p:txBody>
      </p:sp>
    </p:spTree>
    <p:extLst>
      <p:ext uri="{BB962C8B-B14F-4D97-AF65-F5344CB8AC3E}">
        <p14:creationId xmlns:p14="http://schemas.microsoft.com/office/powerpoint/2010/main" val="3358396208"/>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sz="2400" b="1" dirty="0" smtClean="0">
                <a:solidFill>
                  <a:schemeClr val="bg2"/>
                </a:solidFill>
                <a:latin typeface="+mn-lt"/>
                <a:cs typeface="Helvetica"/>
              </a:rPr>
              <a:t>En </a:t>
            </a:r>
            <a:r>
              <a:rPr lang="fr-FR" sz="2400" b="1" dirty="0" err="1" smtClean="0">
                <a:solidFill>
                  <a:schemeClr val="bg2"/>
                </a:solidFill>
                <a:latin typeface="+mn-lt"/>
                <a:cs typeface="Helvetica"/>
              </a:rPr>
              <a:t>print</a:t>
            </a:r>
            <a:r>
              <a:rPr lang="fr-FR" sz="2400" b="1" dirty="0" smtClean="0">
                <a:solidFill>
                  <a:schemeClr val="bg2"/>
                </a:solidFill>
                <a:latin typeface="+mn-lt"/>
                <a:cs typeface="Helvetica"/>
              </a:rPr>
              <a:t>, </a:t>
            </a:r>
            <a:r>
              <a:rPr lang="fr-FR" sz="2400" b="1" dirty="0" smtClean="0">
                <a:latin typeface="+mn-lt"/>
                <a:cs typeface="Helvetica"/>
              </a:rPr>
              <a:t>la signature doit être la conclusion du message</a:t>
            </a:r>
            <a:endParaRPr lang="fr-FR" sz="1050" dirty="0">
              <a:latin typeface="+mn-lt"/>
            </a:endParaRPr>
          </a:p>
          <a:p>
            <a:endParaRPr lang="fr-FR" sz="1400" dirty="0" smtClean="0">
              <a:latin typeface="Helvetica 55 Roman" panose="020B0604020202020204" pitchFamily="2" charset="0"/>
              <a:cs typeface="Helvetica"/>
            </a:endParaRPr>
          </a:p>
          <a:p>
            <a:r>
              <a:rPr lang="fr-FR" sz="1400" dirty="0" smtClean="0">
                <a:solidFill>
                  <a:schemeClr val="tx1"/>
                </a:solidFill>
                <a:latin typeface="+mn-lt"/>
                <a:cs typeface="Helvetica"/>
              </a:rPr>
              <a:t>La signature est </a:t>
            </a:r>
            <a:r>
              <a:rPr lang="fr-FR" sz="1400" dirty="0" smtClean="0">
                <a:latin typeface="+mn-lt"/>
                <a:cs typeface="Helvetica"/>
              </a:rPr>
              <a:t>toujours placée en bas de page</a:t>
            </a:r>
            <a:r>
              <a:rPr lang="fr-FR" sz="1400" dirty="0" smtClean="0">
                <a:solidFill>
                  <a:schemeClr val="tx1"/>
                </a:solidFill>
                <a:latin typeface="+mn-lt"/>
                <a:cs typeface="Helvetica"/>
              </a:rPr>
              <a:t/>
            </a:r>
            <a:br>
              <a:rPr lang="fr-FR" sz="1400" dirty="0" smtClean="0">
                <a:solidFill>
                  <a:schemeClr val="tx1"/>
                </a:solidFill>
                <a:latin typeface="+mn-lt"/>
                <a:cs typeface="Helvetica"/>
              </a:rPr>
            </a:br>
            <a:r>
              <a:rPr lang="fr-FR" sz="1400" dirty="0" smtClean="0">
                <a:solidFill>
                  <a:schemeClr val="tx1"/>
                </a:solidFill>
                <a:latin typeface="+mn-lt"/>
                <a:cs typeface="Helvetica"/>
              </a:rPr>
              <a:t>La signature peut être placée </a:t>
            </a:r>
            <a:r>
              <a:rPr lang="fr-FR" sz="1400" dirty="0" smtClean="0">
                <a:latin typeface="+mn-lt"/>
                <a:cs typeface="Helvetica"/>
              </a:rPr>
              <a:t>à droite ou à gauche du logo</a:t>
            </a:r>
            <a:endParaRPr lang="fr-FR" sz="1400" dirty="0">
              <a:latin typeface="+mn-lt"/>
              <a:cs typeface="Helvetica"/>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3728" y="1702144"/>
            <a:ext cx="2266062" cy="3204090"/>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2430" y="1702145"/>
            <a:ext cx="2266063" cy="3204090"/>
          </a:xfrm>
          <a:prstGeom prst="rect">
            <a:avLst/>
          </a:prstGeom>
        </p:spPr>
      </p:pic>
    </p:spTree>
    <p:extLst>
      <p:ext uri="{BB962C8B-B14F-4D97-AF65-F5344CB8AC3E}">
        <p14:creationId xmlns:p14="http://schemas.microsoft.com/office/powerpoint/2010/main" val="3100612271"/>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9726" y="339725"/>
            <a:ext cx="8572039" cy="4130675"/>
          </a:xfrm>
        </p:spPr>
        <p:txBody>
          <a:bodyPr/>
          <a:lstStyle/>
          <a:p>
            <a:r>
              <a:rPr lang="fr-FR" sz="2400" b="1" dirty="0" smtClean="0">
                <a:solidFill>
                  <a:schemeClr val="bg2"/>
                </a:solidFill>
                <a:latin typeface="+mj-lt"/>
                <a:cs typeface="Helvetica"/>
              </a:rPr>
              <a:t>Dans les films et animations digitales, </a:t>
            </a:r>
            <a:r>
              <a:rPr lang="fr-FR" sz="2400" b="1" dirty="0" smtClean="0">
                <a:latin typeface="+mj-lt"/>
                <a:cs typeface="Helvetica"/>
              </a:rPr>
              <a:t>la signature est animée</a:t>
            </a:r>
            <a:endParaRPr lang="fr-FR" sz="2400" b="1" dirty="0">
              <a:latin typeface="+mj-lt"/>
              <a:cs typeface="Helvetica"/>
            </a:endParaRPr>
          </a:p>
          <a:p>
            <a:pPr marL="0" indent="0">
              <a:buNone/>
            </a:pPr>
            <a:endParaRPr lang="fr-FR" sz="1200" dirty="0"/>
          </a:p>
          <a:p>
            <a:r>
              <a:rPr lang="fr-FR" sz="1600" dirty="0" smtClean="0">
                <a:latin typeface="+mn-lt"/>
                <a:cs typeface="Helvetica"/>
              </a:rPr>
              <a:t/>
            </a:r>
            <a:br>
              <a:rPr lang="fr-FR" sz="1600" dirty="0" smtClean="0">
                <a:latin typeface="+mn-lt"/>
                <a:cs typeface="Helvetica"/>
              </a:rPr>
            </a:br>
            <a:r>
              <a:rPr lang="fr-FR" sz="1600" dirty="0">
                <a:solidFill>
                  <a:schemeClr val="tx1"/>
                </a:solidFill>
                <a:latin typeface="+mn-lt"/>
                <a:cs typeface="Helvetica"/>
              </a:rPr>
              <a:t>L</a:t>
            </a:r>
            <a:r>
              <a:rPr lang="fr-FR" sz="1600" dirty="0" smtClean="0">
                <a:solidFill>
                  <a:schemeClr val="tx1"/>
                </a:solidFill>
                <a:latin typeface="+mn-lt"/>
                <a:cs typeface="Helvetica"/>
              </a:rPr>
              <a:t>a signature vidéo est un </a:t>
            </a:r>
            <a:r>
              <a:rPr lang="fr-FR" sz="1600" dirty="0" smtClean="0">
                <a:latin typeface="+mn-lt"/>
                <a:cs typeface="Helvetica"/>
              </a:rPr>
              <a:t>« bloc » animée de 3 secondes </a:t>
            </a:r>
            <a:r>
              <a:rPr lang="fr-FR" sz="1600" dirty="0" smtClean="0">
                <a:solidFill>
                  <a:schemeClr val="tx1"/>
                </a:solidFill>
                <a:latin typeface="+mn-lt"/>
                <a:cs typeface="Helvetica"/>
              </a:rPr>
              <a:t>qui ne peut être modifié.</a:t>
            </a:r>
            <a:endParaRPr lang="fr-FR" sz="1600" dirty="0" smtClean="0">
              <a:latin typeface="+mn-lt"/>
              <a:cs typeface="Helvetica"/>
            </a:endParaRPr>
          </a:p>
          <a:p>
            <a:endParaRPr lang="fr-FR" sz="1600" dirty="0">
              <a:latin typeface="+mn-lt"/>
              <a:cs typeface="Helvetica"/>
            </a:endParaRPr>
          </a:p>
          <a:p>
            <a:r>
              <a:rPr lang="fr-FR" sz="1600" dirty="0" smtClean="0">
                <a:solidFill>
                  <a:srgbClr val="000000"/>
                </a:solidFill>
                <a:latin typeface="+mn-lt"/>
                <a:cs typeface="Helvetica"/>
              </a:rPr>
              <a:t>Nous recommandons fortement de </a:t>
            </a:r>
            <a:r>
              <a:rPr lang="fr-FR" sz="1600" dirty="0" smtClean="0">
                <a:solidFill>
                  <a:schemeClr val="bg2"/>
                </a:solidFill>
                <a:latin typeface="+mn-lt"/>
                <a:cs typeface="Helvetica"/>
              </a:rPr>
              <a:t>dire la phrase de signature en voix off</a:t>
            </a:r>
            <a:r>
              <a:rPr lang="fr-FR" sz="1600" dirty="0" smtClean="0">
                <a:solidFill>
                  <a:srgbClr val="000000"/>
                </a:solidFill>
                <a:latin typeface="+mn-lt"/>
                <a:cs typeface="Helvetica"/>
              </a:rPr>
              <a:t> afin de l’installer.</a:t>
            </a:r>
          </a:p>
          <a:p>
            <a:endParaRPr lang="fr-FR" sz="1600" dirty="0" smtClean="0">
              <a:solidFill>
                <a:srgbClr val="000000"/>
              </a:solidFill>
              <a:latin typeface="+mn-lt"/>
              <a:cs typeface="Helvetica"/>
            </a:endParaRPr>
          </a:p>
          <a:p>
            <a:r>
              <a:rPr lang="fr-FR" sz="1600" dirty="0" smtClean="0">
                <a:solidFill>
                  <a:srgbClr val="000000"/>
                </a:solidFill>
                <a:latin typeface="+mn-lt"/>
                <a:cs typeface="Helvetica"/>
              </a:rPr>
              <a:t>Il est obligatoire de </a:t>
            </a:r>
            <a:r>
              <a:rPr lang="fr-FR" sz="1600" dirty="0" smtClean="0">
                <a:solidFill>
                  <a:schemeClr val="bg2"/>
                </a:solidFill>
                <a:latin typeface="+mn-lt"/>
                <a:cs typeface="Helvetica"/>
              </a:rPr>
              <a:t>conclure en disant « Orange ».</a:t>
            </a:r>
            <a:r>
              <a:rPr lang="fr-FR" sz="1600" dirty="0" smtClean="0">
                <a:solidFill>
                  <a:schemeClr val="tx1"/>
                </a:solidFill>
                <a:latin typeface="+mn-lt"/>
                <a:cs typeface="Helvetica"/>
              </a:rPr>
              <a:t> </a:t>
            </a:r>
            <a:endParaRPr lang="fr-FR" sz="1400" dirty="0">
              <a:solidFill>
                <a:schemeClr val="tx1"/>
              </a:solidFill>
              <a:latin typeface="+mn-lt"/>
              <a:cs typeface="Helvetica"/>
            </a:endParaRPr>
          </a:p>
          <a:p>
            <a:endParaRPr lang="fr-FR" sz="2000" b="1" dirty="0">
              <a:solidFill>
                <a:schemeClr val="tx1"/>
              </a:solidFill>
              <a:latin typeface="Helvetica"/>
              <a:cs typeface="Helvetica"/>
            </a:endParaRPr>
          </a:p>
          <a:p>
            <a:endParaRPr lang="fr-FR" sz="2000" b="1" dirty="0">
              <a:solidFill>
                <a:schemeClr val="tx1"/>
              </a:solidFill>
              <a:latin typeface="Helvetica"/>
              <a:cs typeface="Helvetica"/>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889" y="2843752"/>
            <a:ext cx="2006883" cy="1672214"/>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9" y="2835968"/>
            <a:ext cx="2016224" cy="1679998"/>
          </a:xfrm>
          <a:prstGeom prst="rect">
            <a:avLst/>
          </a:prstGeom>
        </p:spPr>
      </p:pic>
    </p:spTree>
    <p:extLst>
      <p:ext uri="{BB962C8B-B14F-4D97-AF65-F5344CB8AC3E}">
        <p14:creationId xmlns:p14="http://schemas.microsoft.com/office/powerpoint/2010/main" val="204816567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p:cNvSpPr>
            <a:spLocks noGrp="1"/>
          </p:cNvSpPr>
          <p:nvPr>
            <p:ph idx="1"/>
          </p:nvPr>
        </p:nvSpPr>
        <p:spPr>
          <a:xfrm>
            <a:off x="339726" y="339725"/>
            <a:ext cx="8470899" cy="575841"/>
          </a:xfrm>
        </p:spPr>
        <p:txBody>
          <a:bodyPr/>
          <a:lstStyle/>
          <a:p>
            <a:r>
              <a:rPr lang="fr-FR" sz="3000" dirty="0" smtClean="0">
                <a:solidFill>
                  <a:srgbClr val="FF6600"/>
                </a:solidFill>
              </a:rPr>
              <a:t>En communication interne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987574"/>
            <a:ext cx="4176464" cy="2928148"/>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2" name="ZoneTexte 1"/>
          <p:cNvSpPr txBox="1"/>
          <p:nvPr/>
        </p:nvSpPr>
        <p:spPr>
          <a:xfrm>
            <a:off x="323528" y="4083918"/>
            <a:ext cx="1296144" cy="307777"/>
          </a:xfrm>
          <a:prstGeom prst="rect">
            <a:avLst/>
          </a:prstGeom>
          <a:noFill/>
        </p:spPr>
        <p:txBody>
          <a:bodyPr wrap="square" rtlCol="0">
            <a:spAutoFit/>
          </a:bodyPr>
          <a:lstStyle/>
          <a:p>
            <a:r>
              <a:rPr lang="fr-FR" dirty="0" smtClean="0"/>
              <a:t>Logo seul</a:t>
            </a:r>
            <a:endParaRPr lang="fr-FR" dirty="0"/>
          </a:p>
        </p:txBody>
      </p:sp>
      <p:sp>
        <p:nvSpPr>
          <p:cNvPr id="8" name="ZoneTexte 7"/>
          <p:cNvSpPr txBox="1"/>
          <p:nvPr/>
        </p:nvSpPr>
        <p:spPr>
          <a:xfrm>
            <a:off x="2411760" y="4083918"/>
            <a:ext cx="1944216" cy="307777"/>
          </a:xfrm>
          <a:prstGeom prst="rect">
            <a:avLst/>
          </a:prstGeom>
          <a:noFill/>
        </p:spPr>
        <p:txBody>
          <a:bodyPr wrap="square" rtlCol="0">
            <a:spAutoFit/>
          </a:bodyPr>
          <a:lstStyle/>
          <a:p>
            <a:r>
              <a:rPr lang="fr-FR" dirty="0" smtClean="0"/>
              <a:t>Logo et signature</a:t>
            </a:r>
            <a:endParaRPr lang="fr-FR" dirty="0"/>
          </a:p>
        </p:txBody>
      </p:sp>
      <p:sp>
        <p:nvSpPr>
          <p:cNvPr id="7" name="ZoneTexte 6"/>
          <p:cNvSpPr txBox="1"/>
          <p:nvPr/>
        </p:nvSpPr>
        <p:spPr>
          <a:xfrm>
            <a:off x="5004048" y="953924"/>
            <a:ext cx="3672408" cy="2031325"/>
          </a:xfrm>
          <a:prstGeom prst="rect">
            <a:avLst/>
          </a:prstGeom>
          <a:noFill/>
        </p:spPr>
        <p:txBody>
          <a:bodyPr wrap="square" rtlCol="0">
            <a:spAutoFit/>
          </a:bodyPr>
          <a:lstStyle/>
          <a:p>
            <a:r>
              <a:rPr lang="fr-FR" dirty="0"/>
              <a:t>En communication interne la signature peut être utilisée lorsque il s’agit d’une communication corporate ou d’une communication sur les engagements d’Orange.</a:t>
            </a:r>
          </a:p>
          <a:p>
            <a:endParaRPr lang="fr-FR" dirty="0" smtClean="0"/>
          </a:p>
          <a:p>
            <a:r>
              <a:rPr lang="fr-FR" dirty="0" smtClean="0"/>
              <a:t>A ce moment-là, la signature est  obligatoirement positionnée en bas à droite ou à gauche. </a:t>
            </a:r>
            <a:endParaRPr lang="fr-FR" dirty="0"/>
          </a:p>
        </p:txBody>
      </p:sp>
    </p:spTree>
    <p:extLst>
      <p:ext uri="{BB962C8B-B14F-4D97-AF65-F5344CB8AC3E}">
        <p14:creationId xmlns:p14="http://schemas.microsoft.com/office/powerpoint/2010/main" val="2057956131"/>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fr-FR" dirty="0" smtClean="0"/>
              <a:t>Contenu</a:t>
            </a:r>
          </a:p>
          <a:p>
            <a:pPr lvl="1"/>
            <a:r>
              <a:rPr lang="fr-FR" dirty="0"/>
              <a:t>La nouvelle expression de </a:t>
            </a:r>
            <a:r>
              <a:rPr lang="fr-FR" dirty="0" smtClean="0"/>
              <a:t>marque</a:t>
            </a:r>
          </a:p>
          <a:p>
            <a:pPr lvl="1"/>
            <a:r>
              <a:rPr lang="fr-FR" dirty="0" smtClean="0"/>
              <a:t>La nouvelle signature  </a:t>
            </a:r>
            <a:endParaRPr lang="fr-FR" dirty="0"/>
          </a:p>
          <a:p>
            <a:pPr lvl="1"/>
            <a:r>
              <a:rPr lang="fr-FR" dirty="0" smtClean="0">
                <a:solidFill>
                  <a:schemeClr val="bg2"/>
                </a:solidFill>
              </a:rPr>
              <a:t>Les évolutions graphiques </a:t>
            </a:r>
          </a:p>
          <a:p>
            <a:pPr lvl="1"/>
            <a:r>
              <a:rPr lang="fr-FR" dirty="0" smtClean="0"/>
              <a:t>Exemples avant-après</a:t>
            </a:r>
          </a:p>
          <a:p>
            <a:pPr lvl="1"/>
            <a:r>
              <a:rPr lang="fr-FR" dirty="0" smtClean="0"/>
              <a:t>Exemples par typologie de PDC</a:t>
            </a:r>
          </a:p>
          <a:p>
            <a:pPr lvl="1"/>
            <a:r>
              <a:rPr lang="fr-FR" dirty="0" smtClean="0"/>
              <a:t>Mise en application – cas pratiques</a:t>
            </a:r>
          </a:p>
          <a:p>
            <a:pPr lvl="1"/>
            <a:r>
              <a:rPr lang="fr-FR" dirty="0" smtClean="0"/>
              <a:t>Où </a:t>
            </a:r>
            <a:r>
              <a:rPr lang="fr-FR" dirty="0"/>
              <a:t>trouver quoi </a:t>
            </a:r>
          </a:p>
        </p:txBody>
      </p:sp>
    </p:spTree>
    <p:extLst>
      <p:ext uri="{BB962C8B-B14F-4D97-AF65-F5344CB8AC3E}">
        <p14:creationId xmlns:p14="http://schemas.microsoft.com/office/powerpoint/2010/main" val="390646816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fr-FR" dirty="0" smtClean="0">
                <a:solidFill>
                  <a:srgbClr val="FF6600"/>
                </a:solidFill>
              </a:rPr>
              <a:t>Evolutions graphiques</a:t>
            </a:r>
          </a:p>
          <a:p>
            <a:r>
              <a:rPr lang="fr-FR" dirty="0" smtClean="0"/>
              <a:t>Les couleurs </a:t>
            </a:r>
            <a:endParaRPr lang="fr-FR" dirty="0"/>
          </a:p>
        </p:txBody>
      </p:sp>
    </p:spTree>
    <p:extLst>
      <p:ext uri="{BB962C8B-B14F-4D97-AF65-F5344CB8AC3E}">
        <p14:creationId xmlns:p14="http://schemas.microsoft.com/office/powerpoint/2010/main" val="1165289344"/>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39726" y="339725"/>
            <a:ext cx="8470899" cy="503833"/>
          </a:xfrm>
        </p:spPr>
        <p:txBody>
          <a:bodyPr/>
          <a:lstStyle/>
          <a:p>
            <a:r>
              <a:rPr lang="fr-FR" dirty="0" smtClean="0"/>
              <a:t>Couleurs : les deux palettes </a:t>
            </a:r>
            <a:endParaRPr lang="fr-FR"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6895"/>
            <a:ext cx="2051720" cy="1909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915566"/>
            <a:ext cx="1736343" cy="1901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1961428" y="1655010"/>
            <a:ext cx="1783068" cy="646331"/>
          </a:xfrm>
          <a:prstGeom prst="rect">
            <a:avLst/>
          </a:prstGeom>
          <a:noFill/>
        </p:spPr>
        <p:txBody>
          <a:bodyPr wrap="square" rtlCol="0">
            <a:spAutoFit/>
          </a:bodyPr>
          <a:lstStyle/>
          <a:p>
            <a:r>
              <a:rPr lang="fr-FR" sz="1800" dirty="0" smtClean="0"/>
              <a:t>Notre palette </a:t>
            </a:r>
          </a:p>
          <a:p>
            <a:r>
              <a:rPr lang="fr-FR" sz="1800" dirty="0" smtClean="0"/>
              <a:t>principale </a:t>
            </a:r>
            <a:endParaRPr lang="fr-FR" sz="1800" dirty="0"/>
          </a:p>
        </p:txBody>
      </p:sp>
      <p:sp>
        <p:nvSpPr>
          <p:cNvPr id="6" name="ZoneTexte 5"/>
          <p:cNvSpPr txBox="1"/>
          <p:nvPr/>
        </p:nvSpPr>
        <p:spPr>
          <a:xfrm>
            <a:off x="6157064" y="1655009"/>
            <a:ext cx="1944216" cy="646331"/>
          </a:xfrm>
          <a:prstGeom prst="rect">
            <a:avLst/>
          </a:prstGeom>
          <a:noFill/>
        </p:spPr>
        <p:txBody>
          <a:bodyPr wrap="square" rtlCol="0">
            <a:spAutoFit/>
          </a:bodyPr>
          <a:lstStyle/>
          <a:p>
            <a:r>
              <a:rPr lang="fr-FR" sz="1800" dirty="0" smtClean="0"/>
              <a:t>Notre palette </a:t>
            </a:r>
          </a:p>
          <a:p>
            <a:r>
              <a:rPr lang="fr-FR" sz="1800" dirty="0" smtClean="0"/>
              <a:t>secondaire </a:t>
            </a:r>
            <a:endParaRPr lang="fr-FR" sz="1800" dirty="0"/>
          </a:p>
        </p:txBody>
      </p:sp>
      <p:sp>
        <p:nvSpPr>
          <p:cNvPr id="7" name="ZoneTexte 6"/>
          <p:cNvSpPr txBox="1"/>
          <p:nvPr/>
        </p:nvSpPr>
        <p:spPr>
          <a:xfrm>
            <a:off x="107504" y="2892121"/>
            <a:ext cx="4104456" cy="954107"/>
          </a:xfrm>
          <a:prstGeom prst="rect">
            <a:avLst/>
          </a:prstGeom>
          <a:noFill/>
        </p:spPr>
        <p:txBody>
          <a:bodyPr wrap="square" rtlCol="0">
            <a:spAutoFit/>
          </a:bodyPr>
          <a:lstStyle/>
          <a:p>
            <a:r>
              <a:rPr lang="fr-FR" dirty="0" smtClean="0"/>
              <a:t>4 couleurs identitaires utilisées pour les </a:t>
            </a:r>
          </a:p>
          <a:p>
            <a:r>
              <a:rPr lang="fr-FR" dirty="0" smtClean="0">
                <a:solidFill>
                  <a:schemeClr val="bg2"/>
                </a:solidFill>
              </a:rPr>
              <a:t>textes.</a:t>
            </a:r>
          </a:p>
          <a:p>
            <a:r>
              <a:rPr lang="fr-FR" dirty="0" smtClean="0"/>
              <a:t>Le noir et le blanc sont utilisés pour les </a:t>
            </a:r>
          </a:p>
          <a:p>
            <a:r>
              <a:rPr lang="fr-FR" dirty="0" smtClean="0">
                <a:solidFill>
                  <a:schemeClr val="bg2"/>
                </a:solidFill>
              </a:rPr>
              <a:t>arrière-plans.</a:t>
            </a:r>
            <a:endParaRPr lang="fr-FR" dirty="0">
              <a:solidFill>
                <a:schemeClr val="bg2"/>
              </a:solidFill>
            </a:endParaRPr>
          </a:p>
        </p:txBody>
      </p:sp>
      <p:sp>
        <p:nvSpPr>
          <p:cNvPr id="8" name="ZoneTexte 7"/>
          <p:cNvSpPr txBox="1"/>
          <p:nvPr/>
        </p:nvSpPr>
        <p:spPr>
          <a:xfrm>
            <a:off x="4355976" y="2892121"/>
            <a:ext cx="4608512" cy="1815882"/>
          </a:xfrm>
          <a:prstGeom prst="rect">
            <a:avLst/>
          </a:prstGeom>
          <a:noFill/>
        </p:spPr>
        <p:txBody>
          <a:bodyPr wrap="square" rtlCol="0">
            <a:spAutoFit/>
          </a:bodyPr>
          <a:lstStyle/>
          <a:p>
            <a:r>
              <a:rPr lang="fr-FR" dirty="0" smtClean="0"/>
              <a:t>5 couleurs rendant notre marque plus rayonnante.</a:t>
            </a:r>
          </a:p>
          <a:p>
            <a:endParaRPr lang="fr-FR" dirty="0"/>
          </a:p>
          <a:p>
            <a:r>
              <a:rPr lang="fr-FR" dirty="0" smtClean="0"/>
              <a:t>Elles sont utilisées en couleurs de </a:t>
            </a:r>
            <a:r>
              <a:rPr lang="fr-FR" dirty="0" smtClean="0">
                <a:solidFill>
                  <a:schemeClr val="bg2"/>
                </a:solidFill>
              </a:rPr>
              <a:t>découpes</a:t>
            </a:r>
            <a:r>
              <a:rPr lang="fr-FR" dirty="0" smtClean="0"/>
              <a:t>, dans les </a:t>
            </a:r>
            <a:r>
              <a:rPr lang="fr-FR" dirty="0" smtClean="0">
                <a:solidFill>
                  <a:schemeClr val="bg2"/>
                </a:solidFill>
              </a:rPr>
              <a:t>illustrations</a:t>
            </a:r>
            <a:r>
              <a:rPr lang="fr-FR" dirty="0" smtClean="0"/>
              <a:t>, dans les </a:t>
            </a:r>
            <a:r>
              <a:rPr lang="fr-FR" dirty="0" smtClean="0">
                <a:solidFill>
                  <a:schemeClr val="bg2"/>
                </a:solidFill>
              </a:rPr>
              <a:t>photos Héro</a:t>
            </a:r>
            <a:r>
              <a:rPr lang="fr-FR" dirty="0" smtClean="0"/>
              <a:t> et en digital (encadré éditorial). </a:t>
            </a:r>
          </a:p>
          <a:p>
            <a:endParaRPr lang="fr-FR" dirty="0"/>
          </a:p>
          <a:p>
            <a:r>
              <a:rPr lang="fr-FR" dirty="0" smtClean="0"/>
              <a:t>Ne pas utiliser les couleurs secondaires en arrière-plan ou en couleur de texte. </a:t>
            </a:r>
          </a:p>
        </p:txBody>
      </p:sp>
    </p:spTree>
    <p:extLst>
      <p:ext uri="{BB962C8B-B14F-4D97-AF65-F5344CB8AC3E}">
        <p14:creationId xmlns:p14="http://schemas.microsoft.com/office/powerpoint/2010/main" val="1094751211"/>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1"/>
          <p:cNvSpPr>
            <a:spLocks noGrp="1"/>
          </p:cNvSpPr>
          <p:nvPr>
            <p:ph idx="1"/>
          </p:nvPr>
        </p:nvSpPr>
        <p:spPr>
          <a:xfrm>
            <a:off x="339726" y="339725"/>
            <a:ext cx="8470899" cy="503833"/>
          </a:xfrm>
        </p:spPr>
        <p:txBody>
          <a:bodyPr/>
          <a:lstStyle/>
          <a:p>
            <a:r>
              <a:rPr lang="fr-FR" dirty="0" smtClean="0"/>
              <a:t>Couleurs : le bon équilibre  </a:t>
            </a:r>
            <a:endParaRPr lang="fr-FR" dirty="0"/>
          </a:p>
        </p:txBody>
      </p:sp>
      <p:sp>
        <p:nvSpPr>
          <p:cNvPr id="4" name="ZoneTexte 3"/>
          <p:cNvSpPr txBox="1"/>
          <p:nvPr/>
        </p:nvSpPr>
        <p:spPr>
          <a:xfrm>
            <a:off x="242248" y="1008782"/>
            <a:ext cx="8352928" cy="523220"/>
          </a:xfrm>
          <a:prstGeom prst="rect">
            <a:avLst/>
          </a:prstGeom>
          <a:noFill/>
        </p:spPr>
        <p:txBody>
          <a:bodyPr wrap="square" rtlCol="0">
            <a:spAutoFit/>
          </a:bodyPr>
          <a:lstStyle/>
          <a:p>
            <a:r>
              <a:rPr lang="fr-FR" dirty="0" smtClean="0"/>
              <a:t>Les couleurs secondaires ne doivent pas prendre le dessus sur les couleurs identitaires.  </a:t>
            </a:r>
          </a:p>
          <a:p>
            <a:r>
              <a:rPr lang="fr-FR" dirty="0" smtClean="0"/>
              <a:t>Elles sont uniquement utilisées pour donner plus de dynamisme à la marque. </a:t>
            </a:r>
          </a:p>
        </p:txBody>
      </p:sp>
      <p:pic>
        <p:nvPicPr>
          <p:cNvPr id="5" name="Picture 17"/>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1628" b="98140" l="0" r="98404">
                        <a14:foregroundMark x1="10638" y1="72093" x2="10638" y2="72093"/>
                        <a14:foregroundMark x1="21809" y1="84186" x2="42021" y2="94884"/>
                        <a14:foregroundMark x1="56383" y1="92558" x2="81383" y2="80465"/>
                        <a14:foregroundMark x1="85638" y1="69302" x2="89894" y2="60465"/>
                        <a14:foregroundMark x1="8511" y1="42791" x2="4787" y2="57209"/>
                        <a14:foregroundMark x1="47872" y1="51628" x2="68617" y2="64186"/>
                      </a14:backgroundRemoval>
                    </a14:imgEffect>
                  </a14:imgLayer>
                </a14:imgProps>
              </a:ext>
            </a:extLst>
          </a:blip>
          <a:srcRect t="10717"/>
          <a:stretch>
            <a:fillRect/>
          </a:stretch>
        </p:blipFill>
        <p:spPr bwMode="auto">
          <a:xfrm>
            <a:off x="323528" y="1974734"/>
            <a:ext cx="1749801" cy="1787036"/>
          </a:xfrm>
          <a:prstGeom prst="rect">
            <a:avLst/>
          </a:prstGeom>
          <a:noFill/>
          <a:ln w="9525">
            <a:noFill/>
            <a:miter lim="800000"/>
            <a:headEnd/>
            <a:tailEnd/>
          </a:ln>
        </p:spPr>
      </p:pic>
      <p:sp>
        <p:nvSpPr>
          <p:cNvPr id="6" name="ZoneTexte 5"/>
          <p:cNvSpPr txBox="1"/>
          <p:nvPr/>
        </p:nvSpPr>
        <p:spPr>
          <a:xfrm>
            <a:off x="395536" y="1923678"/>
            <a:ext cx="579621" cy="253916"/>
          </a:xfrm>
          <a:prstGeom prst="rect">
            <a:avLst/>
          </a:prstGeom>
          <a:noFill/>
        </p:spPr>
        <p:txBody>
          <a:bodyPr wrap="square" rtlCol="0">
            <a:spAutoFit/>
          </a:bodyPr>
          <a:lstStyle/>
          <a:p>
            <a:pPr algn="ctr"/>
            <a:r>
              <a:rPr lang="fr-FR" sz="1050" dirty="0" smtClean="0">
                <a:solidFill>
                  <a:srgbClr val="000000"/>
                </a:solidFill>
              </a:rPr>
              <a:t>15%</a:t>
            </a:r>
            <a:endParaRPr lang="fr-FR" sz="1050" dirty="0">
              <a:solidFill>
                <a:srgbClr val="000000"/>
              </a:solidFill>
            </a:endParaRPr>
          </a:p>
        </p:txBody>
      </p:sp>
      <p:sp>
        <p:nvSpPr>
          <p:cNvPr id="7" name="ZoneTexte 6"/>
          <p:cNvSpPr txBox="1"/>
          <p:nvPr/>
        </p:nvSpPr>
        <p:spPr>
          <a:xfrm>
            <a:off x="1760131" y="2172457"/>
            <a:ext cx="579621" cy="253916"/>
          </a:xfrm>
          <a:prstGeom prst="rect">
            <a:avLst/>
          </a:prstGeom>
          <a:noFill/>
        </p:spPr>
        <p:txBody>
          <a:bodyPr wrap="square" rtlCol="0">
            <a:spAutoFit/>
          </a:bodyPr>
          <a:lstStyle/>
          <a:p>
            <a:pPr algn="ctr"/>
            <a:r>
              <a:rPr lang="fr-FR" sz="1050" dirty="0" smtClean="0">
                <a:solidFill>
                  <a:srgbClr val="000000"/>
                </a:solidFill>
              </a:rPr>
              <a:t>25%</a:t>
            </a:r>
            <a:endParaRPr lang="fr-FR" sz="1050" dirty="0">
              <a:solidFill>
                <a:srgbClr val="000000"/>
              </a:solidFill>
            </a:endParaRPr>
          </a:p>
        </p:txBody>
      </p:sp>
      <p:sp>
        <p:nvSpPr>
          <p:cNvPr id="8" name="ZoneTexte 7"/>
          <p:cNvSpPr txBox="1"/>
          <p:nvPr/>
        </p:nvSpPr>
        <p:spPr>
          <a:xfrm>
            <a:off x="908617" y="3723878"/>
            <a:ext cx="579621" cy="253916"/>
          </a:xfrm>
          <a:prstGeom prst="rect">
            <a:avLst/>
          </a:prstGeom>
          <a:noFill/>
        </p:spPr>
        <p:txBody>
          <a:bodyPr wrap="square" rtlCol="0">
            <a:spAutoFit/>
          </a:bodyPr>
          <a:lstStyle/>
          <a:p>
            <a:pPr algn="ctr"/>
            <a:r>
              <a:rPr lang="fr-FR" sz="1050" dirty="0" smtClean="0">
                <a:solidFill>
                  <a:srgbClr val="000000"/>
                </a:solidFill>
              </a:rPr>
              <a:t>60%</a:t>
            </a:r>
            <a:endParaRPr lang="fr-FR" sz="1050" dirty="0">
              <a:solidFill>
                <a:srgbClr val="000000"/>
              </a:solidFill>
            </a:endParaRPr>
          </a:p>
        </p:txBody>
      </p:sp>
      <p:sp>
        <p:nvSpPr>
          <p:cNvPr id="9" name="ZoneTexte 8"/>
          <p:cNvSpPr txBox="1"/>
          <p:nvPr/>
        </p:nvSpPr>
        <p:spPr>
          <a:xfrm>
            <a:off x="2699792" y="2020536"/>
            <a:ext cx="4896544" cy="1384995"/>
          </a:xfrm>
          <a:prstGeom prst="rect">
            <a:avLst/>
          </a:prstGeom>
          <a:noFill/>
        </p:spPr>
        <p:txBody>
          <a:bodyPr wrap="square" rtlCol="0">
            <a:spAutoFit/>
          </a:bodyPr>
          <a:lstStyle/>
          <a:p>
            <a:r>
              <a:rPr lang="fr-FR" dirty="0" smtClean="0"/>
              <a:t>En communication externe la reconnaissance à la marque Orange doit être significative. Il est donc important de respecter le bon équilibre ci-contre.</a:t>
            </a:r>
          </a:p>
          <a:p>
            <a:endParaRPr lang="fr-FR" dirty="0"/>
          </a:p>
          <a:p>
            <a:r>
              <a:rPr lang="fr-FR" dirty="0" smtClean="0"/>
              <a:t>En communication interne les règles sont plus souples. Cependant, veiller à une bonne harmonie des couleurs. </a:t>
            </a:r>
            <a:endParaRPr lang="fr-FR" dirty="0"/>
          </a:p>
        </p:txBody>
      </p:sp>
      <p:sp>
        <p:nvSpPr>
          <p:cNvPr id="10" name="ZoneTexte 9"/>
          <p:cNvSpPr txBox="1"/>
          <p:nvPr/>
        </p:nvSpPr>
        <p:spPr>
          <a:xfrm>
            <a:off x="432021" y="3999488"/>
            <a:ext cx="1584176" cy="307777"/>
          </a:xfrm>
          <a:prstGeom prst="rect">
            <a:avLst/>
          </a:prstGeom>
          <a:noFill/>
        </p:spPr>
        <p:txBody>
          <a:bodyPr wrap="square" rtlCol="0">
            <a:spAutoFit/>
          </a:bodyPr>
          <a:lstStyle/>
          <a:p>
            <a:r>
              <a:rPr lang="fr-FR" dirty="0" smtClean="0"/>
              <a:t>Le bon équilibre </a:t>
            </a:r>
            <a:endParaRPr lang="fr-FR" dirty="0"/>
          </a:p>
        </p:txBody>
      </p:sp>
    </p:spTree>
    <p:extLst>
      <p:ext uri="{BB962C8B-B14F-4D97-AF65-F5344CB8AC3E}">
        <p14:creationId xmlns:p14="http://schemas.microsoft.com/office/powerpoint/2010/main" val="651760522"/>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39726" y="339725"/>
            <a:ext cx="8470899" cy="503833"/>
          </a:xfrm>
        </p:spPr>
        <p:txBody>
          <a:bodyPr/>
          <a:lstStyle/>
          <a:p>
            <a:r>
              <a:rPr lang="fr-FR" dirty="0" smtClean="0"/>
              <a:t>Couleurs : exemples </a:t>
            </a:r>
            <a:endParaRPr lang="fr-FR"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7" y="1070060"/>
            <a:ext cx="2205397" cy="312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6849404" y="1070061"/>
            <a:ext cx="2222587" cy="2031325"/>
          </a:xfrm>
          <a:prstGeom prst="rect">
            <a:avLst/>
          </a:prstGeom>
          <a:noFill/>
        </p:spPr>
        <p:txBody>
          <a:bodyPr wrap="square" rtlCol="0">
            <a:spAutoFit/>
          </a:bodyPr>
          <a:lstStyle/>
          <a:p>
            <a:r>
              <a:rPr lang="fr-FR" dirty="0" smtClean="0">
                <a:solidFill>
                  <a:schemeClr val="bg2"/>
                </a:solidFill>
              </a:rPr>
              <a:t>Communication interne</a:t>
            </a:r>
          </a:p>
          <a:p>
            <a:endParaRPr lang="fr-FR" dirty="0"/>
          </a:p>
          <a:p>
            <a:r>
              <a:rPr lang="fr-FR" dirty="0"/>
              <a:t>la reconnaissance à la marque est induite.</a:t>
            </a:r>
          </a:p>
          <a:p>
            <a:r>
              <a:rPr lang="fr-FR" dirty="0" smtClean="0"/>
              <a:t>Les couleurs secondaires peuvent être utilisées de manière plus imposante.</a:t>
            </a:r>
            <a:endParaRPr lang="fr-FR"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059583"/>
            <a:ext cx="2058172" cy="3122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2237684" y="1059582"/>
            <a:ext cx="2225795" cy="2462213"/>
          </a:xfrm>
          <a:prstGeom prst="rect">
            <a:avLst/>
          </a:prstGeom>
          <a:noFill/>
        </p:spPr>
        <p:txBody>
          <a:bodyPr wrap="square" rtlCol="0">
            <a:spAutoFit/>
          </a:bodyPr>
          <a:lstStyle/>
          <a:p>
            <a:r>
              <a:rPr lang="fr-FR" dirty="0" smtClean="0">
                <a:solidFill>
                  <a:schemeClr val="bg2"/>
                </a:solidFill>
              </a:rPr>
              <a:t>Communication externe</a:t>
            </a:r>
          </a:p>
          <a:p>
            <a:endParaRPr lang="fr-FR" dirty="0"/>
          </a:p>
          <a:p>
            <a:r>
              <a:rPr lang="fr-FR" dirty="0" smtClean="0"/>
              <a:t>Noir et orange conservés en couleurs principales pour  une reconnaissance de la marque par nos clients.</a:t>
            </a:r>
          </a:p>
          <a:p>
            <a:endParaRPr lang="fr-FR" dirty="0"/>
          </a:p>
          <a:p>
            <a:r>
              <a:rPr lang="fr-FR" dirty="0" smtClean="0"/>
              <a:t>Couleurs secondaires utilisées en découpes et dans les illustrations.</a:t>
            </a:r>
            <a:endParaRPr lang="fr-FR" dirty="0"/>
          </a:p>
        </p:txBody>
      </p:sp>
    </p:spTree>
    <p:extLst>
      <p:ext uri="{BB962C8B-B14F-4D97-AF65-F5344CB8AC3E}">
        <p14:creationId xmlns:p14="http://schemas.microsoft.com/office/powerpoint/2010/main" val="538562906"/>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fr-FR" dirty="0" smtClean="0">
                <a:solidFill>
                  <a:srgbClr val="FF6600"/>
                </a:solidFill>
              </a:rPr>
              <a:t>Evolutions graphiques</a:t>
            </a:r>
          </a:p>
          <a:p>
            <a:r>
              <a:rPr lang="fr-FR" dirty="0" smtClean="0"/>
              <a:t>La typographie </a:t>
            </a:r>
            <a:endParaRPr lang="fr-FR" dirty="0"/>
          </a:p>
        </p:txBody>
      </p:sp>
    </p:spTree>
    <p:extLst>
      <p:ext uri="{BB962C8B-B14F-4D97-AF65-F5344CB8AC3E}">
        <p14:creationId xmlns:p14="http://schemas.microsoft.com/office/powerpoint/2010/main" val="2939763614"/>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7888" y="989628"/>
            <a:ext cx="3225260" cy="2214965"/>
          </a:xfrm>
          <a:prstGeom prst="rect">
            <a:avLst/>
          </a:prstGeom>
          <a:noFill/>
        </p:spPr>
        <p:txBody>
          <a:bodyPr wrap="none" rtlCol="0">
            <a:spAutoFit/>
          </a:bodyPr>
          <a:lstStyle/>
          <a:p>
            <a:pPr>
              <a:lnSpc>
                <a:spcPct val="90000"/>
              </a:lnSpc>
            </a:pPr>
            <a:r>
              <a:rPr lang="en-US" sz="3300" dirty="0" smtClean="0">
                <a:latin typeface="Helvetica 75 Bold"/>
                <a:cs typeface="Helvetica 75 Bold"/>
              </a:rPr>
              <a:t>Helvetica Neue</a:t>
            </a:r>
            <a:endParaRPr lang="en-US" sz="3300" dirty="0">
              <a:latin typeface="Helvetica 75 Bold"/>
              <a:cs typeface="Helvetica 75 Bold"/>
            </a:endParaRPr>
          </a:p>
          <a:p>
            <a:pPr>
              <a:lnSpc>
                <a:spcPct val="90000"/>
              </a:lnSpc>
            </a:pPr>
            <a:r>
              <a:rPr lang="en-US" sz="6600" dirty="0" smtClean="0">
                <a:latin typeface="Helvetica 75 Bold"/>
                <a:cs typeface="Helvetica 75 Bold"/>
              </a:rPr>
              <a:t>75 Bold</a:t>
            </a:r>
          </a:p>
          <a:p>
            <a:pPr>
              <a:lnSpc>
                <a:spcPct val="90000"/>
              </a:lnSpc>
            </a:pPr>
            <a:r>
              <a:rPr lang="en-US" sz="4000" dirty="0" smtClean="0">
                <a:latin typeface="Helvetica 55 Roman"/>
                <a:cs typeface="Helvetica 55 Roman"/>
              </a:rPr>
              <a:t>55 Roman</a:t>
            </a:r>
          </a:p>
          <a:p>
            <a:pPr>
              <a:lnSpc>
                <a:spcPct val="90000"/>
              </a:lnSpc>
            </a:pPr>
            <a:endParaRPr lang="en-US" dirty="0">
              <a:latin typeface="Helvetica 75 Bold"/>
              <a:cs typeface="Helvetica 75 Bold"/>
            </a:endParaRPr>
          </a:p>
        </p:txBody>
      </p:sp>
      <p:sp>
        <p:nvSpPr>
          <p:cNvPr id="4" name="Espace réservé du contenu 1"/>
          <p:cNvSpPr>
            <a:spLocks noGrp="1"/>
          </p:cNvSpPr>
          <p:nvPr>
            <p:ph idx="1"/>
          </p:nvPr>
        </p:nvSpPr>
        <p:spPr>
          <a:xfrm>
            <a:off x="339726" y="339725"/>
            <a:ext cx="8470899" cy="503833"/>
          </a:xfrm>
        </p:spPr>
        <p:txBody>
          <a:bodyPr/>
          <a:lstStyle/>
          <a:p>
            <a:r>
              <a:rPr lang="fr-FR" dirty="0" smtClean="0"/>
              <a:t>La typographie </a:t>
            </a:r>
            <a:endParaRPr lang="fr-FR" dirty="0"/>
          </a:p>
        </p:txBody>
      </p:sp>
      <p:cxnSp>
        <p:nvCxnSpPr>
          <p:cNvPr id="5" name="Straight Connector 4"/>
          <p:cNvCxnSpPr/>
          <p:nvPr/>
        </p:nvCxnSpPr>
        <p:spPr>
          <a:xfrm>
            <a:off x="240211" y="3014129"/>
            <a:ext cx="3899741"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6" name="Content Placeholder 19"/>
          <p:cNvSpPr txBox="1">
            <a:spLocks/>
          </p:cNvSpPr>
          <p:nvPr/>
        </p:nvSpPr>
        <p:spPr>
          <a:xfrm>
            <a:off x="4516187" y="843558"/>
            <a:ext cx="4304285" cy="3838576"/>
          </a:xfrm>
          <a:prstGeom prst="rect">
            <a:avLst/>
          </a:prstGeom>
        </p:spPr>
        <p:txBody>
          <a:bodyPr/>
          <a:lstStyle>
            <a:lvl1pPr algn="l" defTabSz="514350" rtl="0" eaLnBrk="1" fontAlgn="base" hangingPunct="1">
              <a:lnSpc>
                <a:spcPct val="90000"/>
              </a:lnSpc>
              <a:spcBef>
                <a:spcPct val="0"/>
              </a:spcBef>
              <a:spcAft>
                <a:spcPts val="800"/>
              </a:spcAft>
              <a:buFont typeface="Arial" pitchFamily="34" charset="0"/>
              <a:defRPr sz="1800" kern="1200" baseline="0">
                <a:solidFill>
                  <a:srgbClr val="FF6600"/>
                </a:solidFill>
                <a:latin typeface="Helvetica 75 Bold" panose="020B0804020202020204" pitchFamily="34" charset="0"/>
                <a:ea typeface="ＭＳ Ｐゴシック" pitchFamily="34" charset="-128"/>
                <a:cs typeface="+mn-cs"/>
              </a:defRPr>
            </a:lvl1pPr>
            <a:lvl2pPr algn="l" defTabSz="514350" rtl="0" eaLnBrk="1" fontAlgn="base" hangingPunct="1">
              <a:lnSpc>
                <a:spcPct val="90000"/>
              </a:lnSpc>
              <a:spcBef>
                <a:spcPct val="0"/>
              </a:spcBef>
              <a:spcAft>
                <a:spcPts val="800"/>
              </a:spcAft>
              <a:buFont typeface="Arial" pitchFamily="34" charset="0"/>
              <a:defRPr sz="18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6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eaLnBrk="1" fontAlgn="base" hangingPunct="1">
              <a:lnSpc>
                <a:spcPct val="90000"/>
              </a:lnSpc>
              <a:spcBef>
                <a:spcPct val="0"/>
              </a:spcBef>
              <a:spcAft>
                <a:spcPts val="800"/>
              </a:spcAft>
              <a:buClr>
                <a:schemeClr val="tx1"/>
              </a:buClr>
              <a:buFont typeface="Helvetica 75" panose="020B0804020202020204" pitchFamily="34" charset="0"/>
              <a:buChar char="−"/>
              <a:defRPr sz="12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285750" indent="-285750">
              <a:buClr>
                <a:srgbClr val="FF6600"/>
              </a:buClr>
              <a:buFont typeface="Wingdings" panose="05000000000000000000" pitchFamily="2" charset="2"/>
              <a:buChar char="§"/>
            </a:pPr>
            <a:r>
              <a:rPr lang="fr-FR" sz="1400" dirty="0" smtClean="0">
                <a:solidFill>
                  <a:schemeClr val="tx1"/>
                </a:solidFill>
              </a:rPr>
              <a:t>Notre police reste Helvetica Neue mais nous ne conservons que deux graisses : 75 Bold pour les titres et les textes principaux et 55 Roman pour les textes courants</a:t>
            </a:r>
          </a:p>
          <a:p>
            <a:pPr marL="285750" indent="-285750">
              <a:buClr>
                <a:srgbClr val="FF6600"/>
              </a:buClr>
              <a:buFont typeface="Wingdings" panose="05000000000000000000" pitchFamily="2" charset="2"/>
              <a:buChar char="§"/>
            </a:pPr>
            <a:r>
              <a:rPr lang="fr-FR" sz="1400" dirty="0" smtClean="0">
                <a:solidFill>
                  <a:schemeClr val="tx1"/>
                </a:solidFill>
              </a:rPr>
              <a:t>Nous avons des règles d’interlignage (110%) et d’</a:t>
            </a:r>
            <a:r>
              <a:rPr lang="fr-FR" sz="1400" dirty="0" err="1" smtClean="0">
                <a:solidFill>
                  <a:schemeClr val="tx1"/>
                </a:solidFill>
              </a:rPr>
              <a:t>interlettrage</a:t>
            </a:r>
            <a:r>
              <a:rPr lang="fr-FR" sz="1400" dirty="0" smtClean="0">
                <a:solidFill>
                  <a:schemeClr val="tx1"/>
                </a:solidFill>
              </a:rPr>
              <a:t> (approche à -20)</a:t>
            </a:r>
          </a:p>
          <a:p>
            <a:pPr marL="285750" indent="-285750">
              <a:buClr>
                <a:srgbClr val="FF6600"/>
              </a:buClr>
              <a:buFont typeface="Wingdings" panose="05000000000000000000" pitchFamily="2" charset="2"/>
              <a:buChar char="§"/>
            </a:pPr>
            <a:r>
              <a:rPr lang="fr-FR" sz="1400" dirty="0" smtClean="0">
                <a:solidFill>
                  <a:schemeClr val="tx1"/>
                </a:solidFill>
              </a:rPr>
              <a:t>Réduire le nombre et la taille de caractère pour rendre les créations simples et claires</a:t>
            </a:r>
          </a:p>
          <a:p>
            <a:pPr marL="285750" indent="-285750">
              <a:buClr>
                <a:srgbClr val="FF6600"/>
              </a:buClr>
              <a:buFont typeface="Wingdings" panose="05000000000000000000" pitchFamily="2" charset="2"/>
              <a:buChar char="§"/>
            </a:pPr>
            <a:r>
              <a:rPr lang="fr-FR" sz="1400" dirty="0" smtClean="0">
                <a:solidFill>
                  <a:schemeClr val="tx1"/>
                </a:solidFill>
              </a:rPr>
              <a:t>Arial est la police par défaut si l’intégration reste impossible (en emailing par exemple).</a:t>
            </a:r>
          </a:p>
          <a:p>
            <a:pPr marL="285750" indent="-285750">
              <a:buClr>
                <a:srgbClr val="FF6600"/>
              </a:buClr>
              <a:buFont typeface="Wingdings" panose="05000000000000000000" pitchFamily="2" charset="2"/>
              <a:buChar char="§"/>
            </a:pPr>
            <a:r>
              <a:rPr lang="fr-FR" sz="1400" dirty="0" smtClean="0">
                <a:solidFill>
                  <a:schemeClr val="tx1"/>
                </a:solidFill>
              </a:rPr>
              <a:t>Nous mettons désormais des majuscules en début de phrase et respectons les règles de la grammaire locale</a:t>
            </a:r>
          </a:p>
          <a:p>
            <a:pPr marL="285750" indent="-285750">
              <a:buClr>
                <a:srgbClr val="FF6600"/>
              </a:buClr>
              <a:buFont typeface="Wingdings" panose="05000000000000000000" pitchFamily="2" charset="2"/>
              <a:buChar char="§"/>
            </a:pPr>
            <a:r>
              <a:rPr lang="fr-FR" sz="1400" dirty="0" smtClean="0">
                <a:solidFill>
                  <a:schemeClr val="tx1"/>
                </a:solidFill>
              </a:rPr>
              <a:t>L’Helvetica Neue est téléchargeable sur la Librairie </a:t>
            </a:r>
            <a:r>
              <a:rPr lang="fr-FR" sz="1400" dirty="0" smtClean="0">
                <a:solidFill>
                  <a:schemeClr val="tx1"/>
                </a:solidFill>
                <a:hlinkClick r:id="rId2"/>
              </a:rPr>
              <a:t>ici </a:t>
            </a:r>
            <a:endParaRPr lang="fr-FR" sz="1400" dirty="0" smtClean="0">
              <a:solidFill>
                <a:schemeClr val="tx1"/>
              </a:solidFill>
            </a:endParaRPr>
          </a:p>
          <a:p>
            <a:pPr>
              <a:buClr>
                <a:srgbClr val="FF6600"/>
              </a:buClr>
            </a:pPr>
            <a:endParaRPr lang="en-US" sz="1400" dirty="0">
              <a:solidFill>
                <a:schemeClr val="tx1"/>
              </a:solidFill>
            </a:endParaRPr>
          </a:p>
        </p:txBody>
      </p:sp>
    </p:spTree>
    <p:extLst>
      <p:ext uri="{BB962C8B-B14F-4D97-AF65-F5344CB8AC3E}">
        <p14:creationId xmlns:p14="http://schemas.microsoft.com/office/powerpoint/2010/main" val="330052863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fr-FR" dirty="0" smtClean="0"/>
              <a:t>Contenu</a:t>
            </a:r>
          </a:p>
          <a:p>
            <a:pPr lvl="1"/>
            <a:r>
              <a:rPr lang="fr-FR" dirty="0">
                <a:solidFill>
                  <a:schemeClr val="bg2"/>
                </a:solidFill>
              </a:rPr>
              <a:t>La nouvelle expression de </a:t>
            </a:r>
            <a:r>
              <a:rPr lang="fr-FR" dirty="0" smtClean="0">
                <a:solidFill>
                  <a:schemeClr val="bg2"/>
                </a:solidFill>
              </a:rPr>
              <a:t>marque</a:t>
            </a:r>
          </a:p>
          <a:p>
            <a:pPr lvl="1"/>
            <a:r>
              <a:rPr lang="fr-FR" dirty="0" smtClean="0"/>
              <a:t>La nouvelle signature  </a:t>
            </a:r>
            <a:endParaRPr lang="fr-FR" dirty="0"/>
          </a:p>
          <a:p>
            <a:pPr lvl="1"/>
            <a:r>
              <a:rPr lang="fr-FR" dirty="0" smtClean="0"/>
              <a:t>Les évolutions graphiques </a:t>
            </a:r>
          </a:p>
          <a:p>
            <a:pPr lvl="1"/>
            <a:r>
              <a:rPr lang="fr-FR" dirty="0" smtClean="0"/>
              <a:t>Exemples avant-après</a:t>
            </a:r>
          </a:p>
          <a:p>
            <a:pPr lvl="1"/>
            <a:r>
              <a:rPr lang="fr-FR" dirty="0" smtClean="0"/>
              <a:t>Exemples par typologie de PDC</a:t>
            </a:r>
          </a:p>
          <a:p>
            <a:pPr lvl="1"/>
            <a:r>
              <a:rPr lang="fr-FR" dirty="0" smtClean="0"/>
              <a:t>Mise en application – cas pratiques</a:t>
            </a:r>
          </a:p>
          <a:p>
            <a:pPr lvl="1"/>
            <a:r>
              <a:rPr lang="fr-FR" dirty="0" smtClean="0"/>
              <a:t>Où </a:t>
            </a:r>
            <a:r>
              <a:rPr lang="fr-FR" dirty="0"/>
              <a:t>trouver quoi </a:t>
            </a:r>
          </a:p>
          <a:p>
            <a:pPr marL="0" lvl="1" indent="0">
              <a:buNone/>
            </a:pPr>
            <a:endParaRPr lang="fr-FR" dirty="0" smtClean="0"/>
          </a:p>
        </p:txBody>
      </p:sp>
    </p:spTree>
    <p:extLst>
      <p:ext uri="{BB962C8B-B14F-4D97-AF65-F5344CB8AC3E}">
        <p14:creationId xmlns:p14="http://schemas.microsoft.com/office/powerpoint/2010/main" val="250392383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39726" y="339725"/>
            <a:ext cx="8470899" cy="431825"/>
          </a:xfrm>
        </p:spPr>
        <p:txBody>
          <a:bodyPr/>
          <a:lstStyle/>
          <a:p>
            <a:r>
              <a:rPr lang="fr-FR" dirty="0" smtClean="0"/>
              <a:t>La typographie </a:t>
            </a:r>
            <a:endParaRPr lang="fr-FR" dirty="0"/>
          </a:p>
        </p:txBody>
      </p:sp>
      <p:sp>
        <p:nvSpPr>
          <p:cNvPr id="3" name="ZoneTexte 2"/>
          <p:cNvSpPr txBox="1"/>
          <p:nvPr/>
        </p:nvSpPr>
        <p:spPr>
          <a:xfrm>
            <a:off x="367916" y="1305406"/>
            <a:ext cx="8136904" cy="307777"/>
          </a:xfrm>
          <a:prstGeom prst="rect">
            <a:avLst/>
          </a:prstGeom>
          <a:noFill/>
        </p:spPr>
        <p:txBody>
          <a:bodyPr wrap="square" rtlCol="0">
            <a:spAutoFit/>
          </a:bodyPr>
          <a:lstStyle/>
          <a:p>
            <a:r>
              <a:rPr lang="fr-FR" dirty="0" smtClean="0"/>
              <a:t>Maintenez une hiérarchie cohérente entre la taille du titre, du sous-titre et du corps de texte.</a:t>
            </a:r>
          </a:p>
        </p:txBody>
      </p:sp>
      <p:pic>
        <p:nvPicPr>
          <p:cNvPr id="7" name="Picture 3"/>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50000"/>
          <a:stretch/>
        </p:blipFill>
        <p:spPr bwMode="auto">
          <a:xfrm>
            <a:off x="392468" y="1851670"/>
            <a:ext cx="3664732" cy="25922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ZoneTexte 7"/>
          <p:cNvSpPr txBox="1"/>
          <p:nvPr/>
        </p:nvSpPr>
        <p:spPr>
          <a:xfrm>
            <a:off x="367916" y="987574"/>
            <a:ext cx="7732476" cy="307777"/>
          </a:xfrm>
          <a:prstGeom prst="rect">
            <a:avLst/>
          </a:prstGeom>
          <a:noFill/>
        </p:spPr>
        <p:txBody>
          <a:bodyPr wrap="square" rtlCol="0">
            <a:spAutoFit/>
          </a:bodyPr>
          <a:lstStyle/>
          <a:p>
            <a:r>
              <a:rPr lang="fr-FR" dirty="0" smtClean="0"/>
              <a:t>Utiliser uniquement le noir, le blanc, le gris et le orange pour le texte. </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1851670"/>
            <a:ext cx="1814601"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0156991"/>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a:xfrm>
            <a:off x="339726" y="339725"/>
            <a:ext cx="8470899" cy="575841"/>
          </a:xfrm>
        </p:spPr>
        <p:txBody>
          <a:bodyPr/>
          <a:lstStyle/>
          <a:p>
            <a:r>
              <a:rPr lang="fr-FR" sz="3000" dirty="0" smtClean="0">
                <a:solidFill>
                  <a:srgbClr val="FF6600"/>
                </a:solidFill>
              </a:rPr>
              <a:t>Règles d’écriture</a:t>
            </a:r>
          </a:p>
        </p:txBody>
      </p:sp>
      <p:sp>
        <p:nvSpPr>
          <p:cNvPr id="2" name="ZoneTexte 1"/>
          <p:cNvSpPr txBox="1"/>
          <p:nvPr/>
        </p:nvSpPr>
        <p:spPr>
          <a:xfrm>
            <a:off x="326872" y="1256442"/>
            <a:ext cx="5829304" cy="738664"/>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Textes centrés</a:t>
            </a:r>
          </a:p>
          <a:p>
            <a:pPr marL="285750" indent="-285750">
              <a:buFont typeface="Arial" panose="020B0604020202020204" pitchFamily="34" charset="0"/>
              <a:buChar char="•"/>
            </a:pPr>
            <a:r>
              <a:rPr lang="fr-FR" dirty="0" smtClean="0"/>
              <a:t>Les phrases commencent par une majuscule mais ne se terminent pas par un point  </a:t>
            </a:r>
            <a:endParaRPr lang="fr-FR" dirty="0"/>
          </a:p>
        </p:txBody>
      </p:sp>
      <p:sp>
        <p:nvSpPr>
          <p:cNvPr id="3" name="ZoneTexte 2"/>
          <p:cNvSpPr txBox="1"/>
          <p:nvPr/>
        </p:nvSpPr>
        <p:spPr>
          <a:xfrm>
            <a:off x="326872" y="2287200"/>
            <a:ext cx="3813080" cy="369332"/>
          </a:xfrm>
          <a:prstGeom prst="rect">
            <a:avLst/>
          </a:prstGeom>
          <a:noFill/>
        </p:spPr>
        <p:txBody>
          <a:bodyPr wrap="square" rtlCol="0">
            <a:spAutoFit/>
          </a:bodyPr>
          <a:lstStyle/>
          <a:p>
            <a:r>
              <a:rPr lang="fr-FR" sz="1800" dirty="0" smtClean="0"/>
              <a:t>Or cadres et découpes</a:t>
            </a:r>
            <a:endParaRPr lang="fr-FR" sz="1800" dirty="0"/>
          </a:p>
        </p:txBody>
      </p:sp>
      <p:sp>
        <p:nvSpPr>
          <p:cNvPr id="6" name="ZoneTexte 5"/>
          <p:cNvSpPr txBox="1"/>
          <p:nvPr/>
        </p:nvSpPr>
        <p:spPr>
          <a:xfrm>
            <a:off x="331912" y="915566"/>
            <a:ext cx="5824264" cy="369332"/>
          </a:xfrm>
          <a:prstGeom prst="rect">
            <a:avLst/>
          </a:prstGeom>
          <a:noFill/>
        </p:spPr>
        <p:txBody>
          <a:bodyPr wrap="square" rtlCol="0">
            <a:spAutoFit/>
          </a:bodyPr>
          <a:lstStyle/>
          <a:p>
            <a:r>
              <a:rPr lang="fr-FR" sz="1800" dirty="0" smtClean="0"/>
              <a:t>Dans les cadres et découpes </a:t>
            </a:r>
            <a:endParaRPr lang="fr-FR" sz="1800" dirty="0"/>
          </a:p>
        </p:txBody>
      </p:sp>
      <p:sp>
        <p:nvSpPr>
          <p:cNvPr id="7" name="ZoneTexte 6"/>
          <p:cNvSpPr txBox="1"/>
          <p:nvPr/>
        </p:nvSpPr>
        <p:spPr>
          <a:xfrm>
            <a:off x="320472" y="2700084"/>
            <a:ext cx="5960585" cy="181588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Textes ferrés à gauche y compris les titres</a:t>
            </a:r>
          </a:p>
          <a:p>
            <a:pPr marL="285750" indent="-285750">
              <a:buFont typeface="Arial" panose="020B0604020202020204" pitchFamily="34" charset="0"/>
              <a:buChar char="•"/>
            </a:pPr>
            <a:r>
              <a:rPr lang="fr-FR" dirty="0" smtClean="0"/>
              <a:t>Les titres commencent par une majuscule mais ne se terminent pas par un point</a:t>
            </a:r>
          </a:p>
          <a:p>
            <a:pPr marL="285750" indent="-285750">
              <a:buFont typeface="Arial" panose="020B0604020202020204" pitchFamily="34" charset="0"/>
              <a:buChar char="•"/>
            </a:pPr>
            <a:r>
              <a:rPr lang="fr-FR" dirty="0"/>
              <a:t>Les </a:t>
            </a:r>
            <a:r>
              <a:rPr lang="fr-FR" dirty="0" smtClean="0"/>
              <a:t>énumérations </a:t>
            </a:r>
            <a:r>
              <a:rPr lang="fr-FR" dirty="0"/>
              <a:t>commencent par une majuscule mais </a:t>
            </a:r>
            <a:r>
              <a:rPr lang="fr-FR" dirty="0" smtClean="0"/>
              <a:t>se ne </a:t>
            </a:r>
            <a:r>
              <a:rPr lang="fr-FR" dirty="0"/>
              <a:t>terminent pas par un point</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Les autres textes commencent par une majuscule et se terminent par un point</a:t>
            </a: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799" y="915567"/>
            <a:ext cx="1213250" cy="121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070" y="915566"/>
            <a:ext cx="1248418" cy="1213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8846"/>
          <a:stretch/>
        </p:blipFill>
        <p:spPr bwMode="auto">
          <a:xfrm>
            <a:off x="6472799" y="2618344"/>
            <a:ext cx="1946898" cy="215394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75117282"/>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fr-FR" dirty="0" smtClean="0">
                <a:solidFill>
                  <a:srgbClr val="FF6600"/>
                </a:solidFill>
              </a:rPr>
              <a:t>Evolutions graphiques</a:t>
            </a:r>
          </a:p>
          <a:p>
            <a:r>
              <a:rPr lang="fr-FR" dirty="0" smtClean="0"/>
              <a:t>Les illustrations</a:t>
            </a:r>
            <a:endParaRPr lang="fr-FR" dirty="0"/>
          </a:p>
        </p:txBody>
      </p:sp>
    </p:spTree>
    <p:extLst>
      <p:ext uri="{BB962C8B-B14F-4D97-AF65-F5344CB8AC3E}">
        <p14:creationId xmlns:p14="http://schemas.microsoft.com/office/powerpoint/2010/main" val="3488462339"/>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37758" y="915566"/>
            <a:ext cx="6408712" cy="738664"/>
          </a:xfrm>
          <a:prstGeom prst="rect">
            <a:avLst/>
          </a:prstGeom>
        </p:spPr>
        <p:txBody>
          <a:bodyPr wrap="square">
            <a:spAutoFit/>
          </a:bodyPr>
          <a:lstStyle/>
          <a:p>
            <a:r>
              <a:rPr lang="fr-FR" dirty="0"/>
              <a:t>Plus épurées, graphiques et colorées, nos </a:t>
            </a:r>
            <a:r>
              <a:rPr lang="fr-FR" dirty="0" smtClean="0"/>
              <a:t>illustrations sont </a:t>
            </a:r>
            <a:r>
              <a:rPr lang="fr-FR" dirty="0"/>
              <a:t>désormais en flat design</a:t>
            </a:r>
            <a:r>
              <a:rPr lang="fr-FR" dirty="0" smtClean="0"/>
              <a:t>. Elles sont sans contours ni ombrés. </a:t>
            </a:r>
          </a:p>
          <a:p>
            <a:endParaRPr lang="fr-F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9" y="1563638"/>
            <a:ext cx="9036496" cy="2950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contenu 1"/>
          <p:cNvSpPr>
            <a:spLocks noGrp="1"/>
          </p:cNvSpPr>
          <p:nvPr>
            <p:ph idx="1"/>
          </p:nvPr>
        </p:nvSpPr>
        <p:spPr>
          <a:xfrm>
            <a:off x="339726" y="339725"/>
            <a:ext cx="8470899" cy="431825"/>
          </a:xfrm>
        </p:spPr>
        <p:txBody>
          <a:bodyPr/>
          <a:lstStyle/>
          <a:p>
            <a:r>
              <a:rPr lang="fr-FR" dirty="0" smtClean="0"/>
              <a:t>Style d’illustrations</a:t>
            </a:r>
            <a:endParaRPr lang="fr-FR" dirty="0"/>
          </a:p>
        </p:txBody>
      </p:sp>
    </p:spTree>
    <p:extLst>
      <p:ext uri="{BB962C8B-B14F-4D97-AF65-F5344CB8AC3E}">
        <p14:creationId xmlns:p14="http://schemas.microsoft.com/office/powerpoint/2010/main" val="417149302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1"/>
          <p:cNvSpPr>
            <a:spLocks noGrp="1"/>
          </p:cNvSpPr>
          <p:nvPr>
            <p:ph idx="1"/>
          </p:nvPr>
        </p:nvSpPr>
        <p:spPr>
          <a:xfrm>
            <a:off x="339727" y="339725"/>
            <a:ext cx="4426308" cy="503833"/>
          </a:xfrm>
        </p:spPr>
        <p:txBody>
          <a:bodyPr/>
          <a:lstStyle/>
          <a:p>
            <a:r>
              <a:rPr lang="fr-FR" sz="2400" dirty="0" smtClean="0"/>
              <a:t>Couleurs des d’illustrations</a:t>
            </a:r>
            <a:endParaRPr lang="fr-FR" sz="2400" dirty="0"/>
          </a:p>
        </p:txBody>
      </p:sp>
      <p:sp>
        <p:nvSpPr>
          <p:cNvPr id="2" name="Rectangle 1"/>
          <p:cNvSpPr/>
          <p:nvPr/>
        </p:nvSpPr>
        <p:spPr>
          <a:xfrm>
            <a:off x="3419872" y="1013494"/>
            <a:ext cx="4574166" cy="1169551"/>
          </a:xfrm>
          <a:prstGeom prst="rect">
            <a:avLst/>
          </a:prstGeom>
        </p:spPr>
        <p:txBody>
          <a:bodyPr wrap="square">
            <a:spAutoFit/>
          </a:bodyPr>
          <a:lstStyle/>
          <a:p>
            <a:r>
              <a:rPr lang="fr-FR" dirty="0" smtClean="0">
                <a:latin typeface="Helvetica 75 Bold" panose="020B0804020202020204" pitchFamily="34" charset="0"/>
              </a:rPr>
              <a:t>Nos illustrations sont composées :</a:t>
            </a:r>
          </a:p>
          <a:p>
            <a:pPr marL="285750" indent="-285750">
              <a:buFontTx/>
              <a:buChar char="-"/>
            </a:pPr>
            <a:r>
              <a:rPr lang="fr-FR" dirty="0" smtClean="0">
                <a:latin typeface="Helvetica 75 Bold" panose="020B0804020202020204" pitchFamily="34" charset="0"/>
              </a:rPr>
              <a:t>D’une dominante de couleurs </a:t>
            </a:r>
            <a:r>
              <a:rPr lang="fr-FR" dirty="0">
                <a:latin typeface="Helvetica 75 Bold" panose="020B0804020202020204" pitchFamily="34" charset="0"/>
              </a:rPr>
              <a:t>secondaires </a:t>
            </a:r>
            <a:endParaRPr lang="fr-FR" dirty="0" smtClean="0">
              <a:latin typeface="Helvetica 75 Bold" panose="020B0804020202020204" pitchFamily="34" charset="0"/>
            </a:endParaRPr>
          </a:p>
          <a:p>
            <a:pPr marL="285750" indent="-285750">
              <a:buFontTx/>
              <a:buChar char="-"/>
            </a:pPr>
            <a:r>
              <a:rPr lang="fr-FR" dirty="0" smtClean="0">
                <a:latin typeface="Helvetica 75 Bold" panose="020B0804020202020204" pitchFamily="34" charset="0"/>
              </a:rPr>
              <a:t>Du orange</a:t>
            </a:r>
          </a:p>
          <a:p>
            <a:pPr marL="285750" indent="-285750">
              <a:buFontTx/>
              <a:buChar char="-"/>
            </a:pPr>
            <a:r>
              <a:rPr lang="fr-FR" dirty="0" smtClean="0">
                <a:latin typeface="Helvetica 75 Bold" panose="020B0804020202020204" pitchFamily="34" charset="0"/>
              </a:rPr>
              <a:t>D’une touche de blanc</a:t>
            </a:r>
          </a:p>
          <a:p>
            <a:pPr marL="285750" indent="-285750">
              <a:buFontTx/>
              <a:buChar char="-"/>
            </a:pPr>
            <a:r>
              <a:rPr lang="fr-FR" dirty="0" smtClean="0">
                <a:latin typeface="Helvetica 75 Bold" panose="020B0804020202020204" pitchFamily="34" charset="0"/>
              </a:rPr>
              <a:t>D’une touche de noir</a:t>
            </a:r>
            <a:endParaRPr lang="fr-FR" dirty="0">
              <a:latin typeface="Helvetica 55 Roman" panose="020B0604020202020204" pitchFamily="2"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87573"/>
            <a:ext cx="2563758" cy="23058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ZoneTexte 4"/>
          <p:cNvSpPr txBox="1"/>
          <p:nvPr/>
        </p:nvSpPr>
        <p:spPr>
          <a:xfrm>
            <a:off x="3419872" y="3627973"/>
            <a:ext cx="4176464" cy="738664"/>
          </a:xfrm>
          <a:prstGeom prst="rect">
            <a:avLst/>
          </a:prstGeom>
          <a:noFill/>
        </p:spPr>
        <p:txBody>
          <a:bodyPr wrap="square" rtlCol="0">
            <a:spAutoFit/>
          </a:bodyPr>
          <a:lstStyle/>
          <a:p>
            <a:r>
              <a:rPr lang="fr-FR" dirty="0" smtClean="0"/>
              <a:t>Le orange ne peut pas être utilisée comme couleur dominante de l’illustration et ne peut pas être utilisée en couleur d’arrière plan. </a:t>
            </a:r>
            <a:endParaRPr lang="fr-FR" dirty="0"/>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5118" y="3727330"/>
            <a:ext cx="1600200" cy="8477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45182011"/>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1"/>
          <p:cNvSpPr>
            <a:spLocks noGrp="1"/>
          </p:cNvSpPr>
          <p:nvPr>
            <p:ph idx="1"/>
          </p:nvPr>
        </p:nvSpPr>
        <p:spPr>
          <a:xfrm>
            <a:off x="339727" y="339725"/>
            <a:ext cx="4426308" cy="503833"/>
          </a:xfrm>
        </p:spPr>
        <p:txBody>
          <a:bodyPr/>
          <a:lstStyle/>
          <a:p>
            <a:r>
              <a:rPr lang="fr-FR" sz="2400" dirty="0" smtClean="0"/>
              <a:t>Utilisation des d’illustrations</a:t>
            </a:r>
            <a:endParaRPr lang="fr-FR" sz="2400" dirty="0"/>
          </a:p>
        </p:txBody>
      </p:sp>
      <p:sp>
        <p:nvSpPr>
          <p:cNvPr id="4" name="ZoneTexte 3"/>
          <p:cNvSpPr txBox="1"/>
          <p:nvPr/>
        </p:nvSpPr>
        <p:spPr>
          <a:xfrm>
            <a:off x="251520" y="843558"/>
            <a:ext cx="8640960" cy="307777"/>
          </a:xfrm>
          <a:prstGeom prst="rect">
            <a:avLst/>
          </a:prstGeom>
          <a:noFill/>
        </p:spPr>
        <p:txBody>
          <a:bodyPr wrap="square" rtlCol="0">
            <a:spAutoFit/>
          </a:bodyPr>
          <a:lstStyle/>
          <a:p>
            <a:r>
              <a:rPr lang="fr-FR" dirty="0"/>
              <a:t>Nos illustrations peuvent </a:t>
            </a:r>
            <a:r>
              <a:rPr lang="fr-FR" dirty="0" smtClean="0"/>
              <a:t>être intégrées dans une </a:t>
            </a:r>
            <a:r>
              <a:rPr lang="fr-FR" dirty="0"/>
              <a:t>découpe ou être utilisées pleine page</a:t>
            </a:r>
            <a:r>
              <a:rPr lang="fr-FR" dirty="0" smtClean="0"/>
              <a:t>.</a:t>
            </a:r>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0214"/>
            <a:ext cx="1820403" cy="2582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136" y="1480214"/>
            <a:ext cx="1831783" cy="2582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1480214"/>
            <a:ext cx="1822225" cy="2582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3895212" y="4136181"/>
            <a:ext cx="829807" cy="307777"/>
          </a:xfrm>
          <a:prstGeom prst="rect">
            <a:avLst/>
          </a:prstGeom>
          <a:noFill/>
        </p:spPr>
        <p:txBody>
          <a:bodyPr wrap="square" rtlCol="0">
            <a:spAutoFit/>
          </a:bodyPr>
          <a:lstStyle/>
          <a:p>
            <a:r>
              <a:rPr lang="fr-FR" dirty="0" smtClean="0"/>
              <a:t>Interne</a:t>
            </a:r>
            <a:endParaRPr lang="fr-FR" dirty="0"/>
          </a:p>
        </p:txBody>
      </p:sp>
      <p:sp>
        <p:nvSpPr>
          <p:cNvPr id="11" name="ZoneTexte 10"/>
          <p:cNvSpPr txBox="1"/>
          <p:nvPr/>
        </p:nvSpPr>
        <p:spPr>
          <a:xfrm>
            <a:off x="107504" y="4112343"/>
            <a:ext cx="901815" cy="307777"/>
          </a:xfrm>
          <a:prstGeom prst="rect">
            <a:avLst/>
          </a:prstGeom>
          <a:noFill/>
        </p:spPr>
        <p:txBody>
          <a:bodyPr wrap="square" rtlCol="0">
            <a:spAutoFit/>
          </a:bodyPr>
          <a:lstStyle/>
          <a:p>
            <a:r>
              <a:rPr lang="fr-FR" dirty="0" smtClean="0"/>
              <a:t>Externe</a:t>
            </a:r>
            <a:endParaRPr lang="fr-FR" dirty="0"/>
          </a:p>
        </p:txBody>
      </p:sp>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1316" y="1348754"/>
            <a:ext cx="686161" cy="9606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8122" y="1347614"/>
            <a:ext cx="647376" cy="96176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7694" y="1347614"/>
            <a:ext cx="648315" cy="96176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1792" y="2453396"/>
            <a:ext cx="695686" cy="9927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1"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b="1108"/>
          <a:stretch/>
        </p:blipFill>
        <p:spPr bwMode="auto">
          <a:xfrm>
            <a:off x="7018122" y="2453396"/>
            <a:ext cx="656157" cy="98913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7694" y="2455206"/>
            <a:ext cx="648315" cy="9873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1792" y="3566877"/>
            <a:ext cx="695685" cy="1004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4"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8122" y="3566877"/>
            <a:ext cx="656157" cy="1004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205"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62120" y="3563109"/>
            <a:ext cx="687176" cy="1004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1" name="ZoneTexte 20"/>
          <p:cNvSpPr txBox="1"/>
          <p:nvPr/>
        </p:nvSpPr>
        <p:spPr>
          <a:xfrm>
            <a:off x="6012160" y="4628989"/>
            <a:ext cx="3024336" cy="430887"/>
          </a:xfrm>
          <a:prstGeom prst="rect">
            <a:avLst/>
          </a:prstGeom>
          <a:noFill/>
        </p:spPr>
        <p:txBody>
          <a:bodyPr wrap="square" rtlCol="0">
            <a:spAutoFit/>
          </a:bodyPr>
          <a:lstStyle/>
          <a:p>
            <a:r>
              <a:rPr lang="fr-FR" sz="1100" dirty="0" smtClean="0"/>
              <a:t>En fonction de la mise en page choisie, </a:t>
            </a:r>
          </a:p>
          <a:p>
            <a:r>
              <a:rPr lang="fr-FR" sz="1100" dirty="0" smtClean="0"/>
              <a:t>la combinaison des couleurs est flexible</a:t>
            </a:r>
            <a:endParaRPr lang="fr-FR" sz="1100" dirty="0"/>
          </a:p>
        </p:txBody>
      </p:sp>
    </p:spTree>
    <p:extLst>
      <p:ext uri="{BB962C8B-B14F-4D97-AF65-F5344CB8AC3E}">
        <p14:creationId xmlns:p14="http://schemas.microsoft.com/office/powerpoint/2010/main" val="1316084069"/>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36248" y="843558"/>
            <a:ext cx="8412216" cy="738664"/>
          </a:xfrm>
          <a:prstGeom prst="rect">
            <a:avLst/>
          </a:prstGeom>
          <a:noFill/>
        </p:spPr>
        <p:txBody>
          <a:bodyPr wrap="square" rtlCol="0">
            <a:spAutoFit/>
          </a:bodyPr>
          <a:lstStyle/>
          <a:p>
            <a:r>
              <a:rPr lang="fr-FR" dirty="0" smtClean="0"/>
              <a:t>Lorsque la communication n’est pas présentée en boutique Orange ou en communication interne, plutôt privilégier l’intégration de l’illustration dans une découpe plutôt qu’en pleine page </a:t>
            </a:r>
            <a:r>
              <a:rPr lang="fr-FR" dirty="0"/>
              <a:t>pour ne pas perdre en </a:t>
            </a:r>
            <a:r>
              <a:rPr lang="fr-FR" dirty="0" smtClean="0"/>
              <a:t>reconnaissance de </a:t>
            </a:r>
            <a:r>
              <a:rPr lang="fr-FR" dirty="0"/>
              <a:t>marque.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077981"/>
            <a:ext cx="1820403" cy="2582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227" y="2062964"/>
            <a:ext cx="1831783" cy="25820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Flèche droite 5"/>
          <p:cNvSpPr/>
          <p:nvPr/>
        </p:nvSpPr>
        <p:spPr>
          <a:xfrm>
            <a:off x="4116668" y="3103883"/>
            <a:ext cx="959388" cy="2650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Espace réservé du contenu 1"/>
          <p:cNvSpPr>
            <a:spLocks noGrp="1"/>
          </p:cNvSpPr>
          <p:nvPr>
            <p:ph idx="1"/>
          </p:nvPr>
        </p:nvSpPr>
        <p:spPr>
          <a:xfrm>
            <a:off x="339727" y="339725"/>
            <a:ext cx="4426308" cy="503833"/>
          </a:xfrm>
        </p:spPr>
        <p:txBody>
          <a:bodyPr/>
          <a:lstStyle/>
          <a:p>
            <a:r>
              <a:rPr lang="fr-FR" sz="2400" dirty="0" smtClean="0"/>
              <a:t>Utilisation des illustrations</a:t>
            </a:r>
            <a:endParaRPr lang="fr-FR" sz="2400" dirty="0"/>
          </a:p>
        </p:txBody>
      </p:sp>
    </p:spTree>
    <p:extLst>
      <p:ext uri="{BB962C8B-B14F-4D97-AF65-F5344CB8AC3E}">
        <p14:creationId xmlns:p14="http://schemas.microsoft.com/office/powerpoint/2010/main" val="640690412"/>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1"/>
          <p:cNvSpPr>
            <a:spLocks noGrp="1"/>
          </p:cNvSpPr>
          <p:nvPr>
            <p:ph idx="1"/>
          </p:nvPr>
        </p:nvSpPr>
        <p:spPr>
          <a:xfrm>
            <a:off x="323529" y="267494"/>
            <a:ext cx="7560839" cy="503833"/>
          </a:xfrm>
        </p:spPr>
        <p:txBody>
          <a:bodyPr/>
          <a:lstStyle/>
          <a:p>
            <a:r>
              <a:rPr lang="fr-FR" sz="2400" dirty="0" smtClean="0"/>
              <a:t>Nuances des couleurs secondaires </a:t>
            </a:r>
            <a:endParaRPr lang="fr-FR" sz="2400" dirty="0"/>
          </a:p>
        </p:txBody>
      </p:sp>
      <p:sp>
        <p:nvSpPr>
          <p:cNvPr id="4" name="ZoneTexte 3"/>
          <p:cNvSpPr txBox="1"/>
          <p:nvPr/>
        </p:nvSpPr>
        <p:spPr>
          <a:xfrm>
            <a:off x="251520" y="843558"/>
            <a:ext cx="8352928" cy="1815882"/>
          </a:xfrm>
          <a:prstGeom prst="rect">
            <a:avLst/>
          </a:prstGeom>
          <a:noFill/>
        </p:spPr>
        <p:txBody>
          <a:bodyPr wrap="square" rtlCol="0">
            <a:spAutoFit/>
          </a:bodyPr>
          <a:lstStyle/>
          <a:p>
            <a:r>
              <a:rPr lang="fr-FR" dirty="0" smtClean="0"/>
              <a:t>Pour chacune des 5 couleurs secondaires il existe une nuance plus claire et une nuance plus foncée. Elles sont utilisées pour donner plus de dynamisme. </a:t>
            </a:r>
          </a:p>
          <a:p>
            <a:endParaRPr lang="fr-FR" dirty="0"/>
          </a:p>
          <a:p>
            <a:r>
              <a:rPr lang="fr-FR" dirty="0" smtClean="0"/>
              <a:t>Ces nuances plus claires et foncées peuvent uniquement être utilisées dans les illustrations.</a:t>
            </a:r>
          </a:p>
          <a:p>
            <a:endParaRPr lang="fr-FR" dirty="0"/>
          </a:p>
          <a:p>
            <a:pPr marL="285750" indent="-285750">
              <a:buFont typeface="Arial" panose="020B0604020202020204" pitchFamily="34" charset="0"/>
              <a:buChar char="•"/>
            </a:pPr>
            <a:r>
              <a:rPr lang="fr-FR" dirty="0" smtClean="0"/>
              <a:t>Une nuance plus claire/foncée ne peut pas être utilisée en arrière-plan d’illustration (1)</a:t>
            </a:r>
          </a:p>
          <a:p>
            <a:pPr marL="285750" indent="-285750">
              <a:buFont typeface="Arial" panose="020B0604020202020204" pitchFamily="34" charset="0"/>
              <a:buChar char="•"/>
            </a:pPr>
            <a:r>
              <a:rPr lang="fr-FR" dirty="0" smtClean="0"/>
              <a:t>Une nuance plus claire/foncée ne peut être utilisée si la couleur de base n’est elle-même pas utilisée sur l’illustration (2)</a:t>
            </a:r>
            <a:endParaRPr lang="fr-FR"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31789"/>
            <a:ext cx="1656184"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873" y="2931789"/>
            <a:ext cx="1663028"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672" y="2931790"/>
            <a:ext cx="1656184"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3863" y="2931790"/>
            <a:ext cx="1642553"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611560" y="2931786"/>
            <a:ext cx="432048" cy="307777"/>
          </a:xfrm>
          <a:prstGeom prst="rect">
            <a:avLst/>
          </a:prstGeom>
          <a:noFill/>
        </p:spPr>
        <p:txBody>
          <a:bodyPr wrap="square" rtlCol="0">
            <a:spAutoFit/>
          </a:bodyPr>
          <a:lstStyle/>
          <a:p>
            <a:r>
              <a:rPr lang="fr-FR" dirty="0" smtClean="0"/>
              <a:t>(1)</a:t>
            </a:r>
            <a:endParaRPr lang="fr-FR" dirty="0"/>
          </a:p>
        </p:txBody>
      </p:sp>
      <p:sp>
        <p:nvSpPr>
          <p:cNvPr id="13" name="ZoneTexte 12"/>
          <p:cNvSpPr txBox="1"/>
          <p:nvPr/>
        </p:nvSpPr>
        <p:spPr>
          <a:xfrm>
            <a:off x="4544481" y="2931788"/>
            <a:ext cx="432048" cy="307777"/>
          </a:xfrm>
          <a:prstGeom prst="rect">
            <a:avLst/>
          </a:prstGeom>
          <a:noFill/>
        </p:spPr>
        <p:txBody>
          <a:bodyPr wrap="square" rtlCol="0">
            <a:spAutoFit/>
          </a:bodyPr>
          <a:lstStyle/>
          <a:p>
            <a:r>
              <a:rPr lang="fr-FR" dirty="0" smtClean="0"/>
              <a:t>(2)</a:t>
            </a:r>
            <a:endParaRPr lang="fr-FR" dirty="0"/>
          </a:p>
        </p:txBody>
      </p:sp>
    </p:spTree>
    <p:extLst>
      <p:ext uri="{BB962C8B-B14F-4D97-AF65-F5344CB8AC3E}">
        <p14:creationId xmlns:p14="http://schemas.microsoft.com/office/powerpoint/2010/main" val="105399707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1"/>
          <p:cNvSpPr>
            <a:spLocks noGrp="1"/>
          </p:cNvSpPr>
          <p:nvPr>
            <p:ph idx="1"/>
          </p:nvPr>
        </p:nvSpPr>
        <p:spPr>
          <a:xfrm>
            <a:off x="323529" y="267494"/>
            <a:ext cx="7560839" cy="503833"/>
          </a:xfrm>
        </p:spPr>
        <p:txBody>
          <a:bodyPr/>
          <a:lstStyle/>
          <a:p>
            <a:r>
              <a:rPr lang="fr-FR" sz="2400" dirty="0" smtClean="0"/>
              <a:t>Exemples ok et non ok</a:t>
            </a:r>
            <a:endParaRPr lang="fr-FR"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11349"/>
            <a:ext cx="167640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976" y="911349"/>
            <a:ext cx="169545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9609" y="911349"/>
            <a:ext cx="1647825"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787774"/>
            <a:ext cx="167640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3976" y="2828528"/>
            <a:ext cx="168592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9609" y="2788518"/>
            <a:ext cx="167640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2199978" y="878354"/>
            <a:ext cx="1059904" cy="646331"/>
          </a:xfrm>
          <a:prstGeom prst="rect">
            <a:avLst/>
          </a:prstGeom>
          <a:noFill/>
        </p:spPr>
        <p:txBody>
          <a:bodyPr wrap="square" rtlCol="0">
            <a:spAutoFit/>
          </a:bodyPr>
          <a:lstStyle/>
          <a:p>
            <a:r>
              <a:rPr lang="fr-FR" sz="1200" dirty="0" smtClean="0"/>
              <a:t>Manque de blanc et de noir</a:t>
            </a:r>
            <a:endParaRPr lang="fr-FR" sz="1200" dirty="0"/>
          </a:p>
        </p:txBody>
      </p:sp>
      <p:sp>
        <p:nvSpPr>
          <p:cNvPr id="11" name="ZoneTexte 10"/>
          <p:cNvSpPr txBox="1"/>
          <p:nvPr/>
        </p:nvSpPr>
        <p:spPr>
          <a:xfrm>
            <a:off x="5071889" y="878353"/>
            <a:ext cx="1059904" cy="461665"/>
          </a:xfrm>
          <a:prstGeom prst="rect">
            <a:avLst/>
          </a:prstGeom>
          <a:noFill/>
        </p:spPr>
        <p:txBody>
          <a:bodyPr wrap="square" rtlCol="0">
            <a:spAutoFit/>
          </a:bodyPr>
          <a:lstStyle/>
          <a:p>
            <a:r>
              <a:rPr lang="fr-FR" sz="1200" dirty="0" smtClean="0"/>
              <a:t>Manque de blanc</a:t>
            </a:r>
            <a:endParaRPr lang="fr-FR" sz="1200" dirty="0"/>
          </a:p>
        </p:txBody>
      </p:sp>
      <p:sp>
        <p:nvSpPr>
          <p:cNvPr id="12" name="ZoneTexte 11"/>
          <p:cNvSpPr txBox="1"/>
          <p:nvPr/>
        </p:nvSpPr>
        <p:spPr>
          <a:xfrm>
            <a:off x="7833667" y="878354"/>
            <a:ext cx="1059904" cy="461665"/>
          </a:xfrm>
          <a:prstGeom prst="rect">
            <a:avLst/>
          </a:prstGeom>
          <a:noFill/>
        </p:spPr>
        <p:txBody>
          <a:bodyPr wrap="square" rtlCol="0">
            <a:spAutoFit/>
          </a:bodyPr>
          <a:lstStyle/>
          <a:p>
            <a:r>
              <a:rPr lang="fr-FR" sz="1200" dirty="0" smtClean="0"/>
              <a:t>Manque de blanc</a:t>
            </a:r>
            <a:endParaRPr lang="fr-FR" sz="1200" dirty="0"/>
          </a:p>
        </p:txBody>
      </p:sp>
    </p:spTree>
    <p:extLst>
      <p:ext uri="{BB962C8B-B14F-4D97-AF65-F5344CB8AC3E}">
        <p14:creationId xmlns:p14="http://schemas.microsoft.com/office/powerpoint/2010/main" val="1314266766"/>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1"/>
          <p:cNvSpPr>
            <a:spLocks noGrp="1"/>
          </p:cNvSpPr>
          <p:nvPr>
            <p:ph idx="1"/>
          </p:nvPr>
        </p:nvSpPr>
        <p:spPr>
          <a:xfrm>
            <a:off x="323529" y="267494"/>
            <a:ext cx="7560839" cy="503833"/>
          </a:xfrm>
        </p:spPr>
        <p:txBody>
          <a:bodyPr/>
          <a:lstStyle/>
          <a:p>
            <a:r>
              <a:rPr lang="fr-FR" sz="2400" dirty="0" smtClean="0"/>
              <a:t>Exemples ok et non ok</a:t>
            </a:r>
            <a:endParaRPr lang="fr-FR" sz="2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32" y="931788"/>
            <a:ext cx="168592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940" y="931788"/>
            <a:ext cx="167640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5485" y="931787"/>
            <a:ext cx="166687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03" y="2810247"/>
            <a:ext cx="169545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1365" y="2852117"/>
            <a:ext cx="1704975"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6435" y="2810247"/>
            <a:ext cx="1685925"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2199978" y="878354"/>
            <a:ext cx="1059904" cy="1384995"/>
          </a:xfrm>
          <a:prstGeom prst="rect">
            <a:avLst/>
          </a:prstGeom>
          <a:noFill/>
        </p:spPr>
        <p:txBody>
          <a:bodyPr wrap="square" rtlCol="0">
            <a:spAutoFit/>
          </a:bodyPr>
          <a:lstStyle/>
          <a:p>
            <a:r>
              <a:rPr lang="fr-FR" sz="1200" dirty="0" smtClean="0"/>
              <a:t>Manque de blanc et de noir.</a:t>
            </a:r>
          </a:p>
          <a:p>
            <a:r>
              <a:rPr lang="fr-FR" sz="1200" dirty="0" smtClean="0"/>
              <a:t>Touche de orange à peine visible</a:t>
            </a:r>
            <a:endParaRPr lang="fr-FR" sz="1200" dirty="0"/>
          </a:p>
        </p:txBody>
      </p:sp>
      <p:sp>
        <p:nvSpPr>
          <p:cNvPr id="11" name="ZoneTexte 10"/>
          <p:cNvSpPr txBox="1"/>
          <p:nvPr/>
        </p:nvSpPr>
        <p:spPr>
          <a:xfrm>
            <a:off x="7798593" y="887854"/>
            <a:ext cx="1059904" cy="461665"/>
          </a:xfrm>
          <a:prstGeom prst="rect">
            <a:avLst/>
          </a:prstGeom>
          <a:noFill/>
        </p:spPr>
        <p:txBody>
          <a:bodyPr wrap="square" rtlCol="0">
            <a:spAutoFit/>
          </a:bodyPr>
          <a:lstStyle/>
          <a:p>
            <a:r>
              <a:rPr lang="fr-FR" sz="1200" dirty="0" smtClean="0"/>
              <a:t>Manque de blanc</a:t>
            </a:r>
            <a:endParaRPr lang="fr-FR" sz="1200" dirty="0"/>
          </a:p>
        </p:txBody>
      </p:sp>
      <p:sp>
        <p:nvSpPr>
          <p:cNvPr id="12" name="ZoneTexte 11"/>
          <p:cNvSpPr txBox="1"/>
          <p:nvPr/>
        </p:nvSpPr>
        <p:spPr>
          <a:xfrm>
            <a:off x="5046340" y="887854"/>
            <a:ext cx="1078954" cy="1569660"/>
          </a:xfrm>
          <a:prstGeom prst="rect">
            <a:avLst/>
          </a:prstGeom>
          <a:noFill/>
        </p:spPr>
        <p:txBody>
          <a:bodyPr wrap="square" rtlCol="0">
            <a:spAutoFit/>
          </a:bodyPr>
          <a:lstStyle/>
          <a:p>
            <a:r>
              <a:rPr lang="fr-FR" sz="1200" dirty="0" smtClean="0"/>
              <a:t>Trop petite touche de noir et bleu clair utilisé sans présence du bleu de base</a:t>
            </a:r>
            <a:endParaRPr lang="fr-FR" sz="1200" dirty="0"/>
          </a:p>
        </p:txBody>
      </p:sp>
    </p:spTree>
    <p:extLst>
      <p:ext uri="{BB962C8B-B14F-4D97-AF65-F5344CB8AC3E}">
        <p14:creationId xmlns:p14="http://schemas.microsoft.com/office/powerpoint/2010/main" val="224548698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39726" y="339725"/>
            <a:ext cx="8470899" cy="647849"/>
          </a:xfrm>
        </p:spPr>
        <p:txBody>
          <a:bodyPr/>
          <a:lstStyle/>
          <a:p>
            <a:r>
              <a:rPr lang="fr-FR" dirty="0" smtClean="0"/>
              <a:t>Fondamentaux </a:t>
            </a:r>
            <a:endParaRPr lang="fr-FR" dirty="0"/>
          </a:p>
        </p:txBody>
      </p:sp>
      <p:sp>
        <p:nvSpPr>
          <p:cNvPr id="3" name="ZoneTexte 2"/>
          <p:cNvSpPr txBox="1"/>
          <p:nvPr/>
        </p:nvSpPr>
        <p:spPr>
          <a:xfrm>
            <a:off x="215516" y="987574"/>
            <a:ext cx="5652628" cy="738664"/>
          </a:xfrm>
          <a:prstGeom prst="rect">
            <a:avLst/>
          </a:prstGeom>
          <a:noFill/>
        </p:spPr>
        <p:txBody>
          <a:bodyPr wrap="square" rtlCol="0">
            <a:spAutoFit/>
          </a:bodyPr>
          <a:lstStyle/>
          <a:p>
            <a:r>
              <a:rPr lang="fr-FR" dirty="0" smtClean="0">
                <a:solidFill>
                  <a:srgbClr val="FFFFFF"/>
                </a:solidFill>
              </a:rPr>
              <a:t>Dans l’ensemble de </a:t>
            </a:r>
            <a:r>
              <a:rPr lang="fr-FR" dirty="0">
                <a:solidFill>
                  <a:srgbClr val="FFFFFF"/>
                </a:solidFill>
              </a:rPr>
              <a:t>n</a:t>
            </a:r>
            <a:r>
              <a:rPr lang="fr-FR" dirty="0" smtClean="0">
                <a:solidFill>
                  <a:srgbClr val="FFFFFF"/>
                </a:solidFill>
              </a:rPr>
              <a:t>os productions, nous devons montrer que nous sommes </a:t>
            </a:r>
            <a:r>
              <a:rPr lang="fr-FR" dirty="0" smtClean="0">
                <a:solidFill>
                  <a:srgbClr val="FF6600"/>
                </a:solidFill>
              </a:rPr>
              <a:t>à l’écoute de nos clients </a:t>
            </a:r>
            <a:r>
              <a:rPr lang="fr-FR" dirty="0" smtClean="0">
                <a:solidFill>
                  <a:srgbClr val="FFFFFF"/>
                </a:solidFill>
              </a:rPr>
              <a:t>pour les connecter à ce qui est essentiel pour eux, répondre  à leurs besoins. </a:t>
            </a:r>
            <a:endParaRPr lang="fr-FR" dirty="0">
              <a:solidFill>
                <a:srgbClr val="FFFFFF"/>
              </a:solidFill>
            </a:endParaRPr>
          </a:p>
        </p:txBody>
      </p:sp>
      <p:sp>
        <p:nvSpPr>
          <p:cNvPr id="4" name="ZoneTexte 3"/>
          <p:cNvSpPr txBox="1"/>
          <p:nvPr/>
        </p:nvSpPr>
        <p:spPr>
          <a:xfrm>
            <a:off x="215516" y="2149006"/>
            <a:ext cx="5472608" cy="523220"/>
          </a:xfrm>
          <a:prstGeom prst="rect">
            <a:avLst/>
          </a:prstGeom>
          <a:noFill/>
        </p:spPr>
        <p:txBody>
          <a:bodyPr wrap="square" rtlCol="0">
            <a:spAutoFit/>
          </a:bodyPr>
          <a:lstStyle/>
          <a:p>
            <a:r>
              <a:rPr lang="fr-FR" dirty="0">
                <a:solidFill>
                  <a:srgbClr val="FFFFFF"/>
                </a:solidFill>
              </a:rPr>
              <a:t>Nous </a:t>
            </a:r>
            <a:r>
              <a:rPr lang="fr-FR" dirty="0">
                <a:solidFill>
                  <a:srgbClr val="FF6600"/>
                </a:solidFill>
              </a:rPr>
              <a:t>simplifions notre discours </a:t>
            </a:r>
            <a:r>
              <a:rPr lang="fr-FR" dirty="0">
                <a:solidFill>
                  <a:srgbClr val="FFFFFF"/>
                </a:solidFill>
              </a:rPr>
              <a:t>et nous le rendons plus </a:t>
            </a:r>
            <a:r>
              <a:rPr lang="fr-FR" dirty="0" smtClean="0">
                <a:solidFill>
                  <a:srgbClr val="FFFFFF"/>
                </a:solidFill>
              </a:rPr>
              <a:t>naturel et chaleureux</a:t>
            </a:r>
            <a:r>
              <a:rPr lang="fr-FR" dirty="0">
                <a:solidFill>
                  <a:srgbClr val="FFFFFF"/>
                </a:solidFill>
              </a:rPr>
              <a:t>. </a:t>
            </a:r>
          </a:p>
        </p:txBody>
      </p:sp>
      <p:sp>
        <p:nvSpPr>
          <p:cNvPr id="5" name="ZoneTexte 4"/>
          <p:cNvSpPr txBox="1"/>
          <p:nvPr/>
        </p:nvSpPr>
        <p:spPr>
          <a:xfrm>
            <a:off x="208111" y="2913787"/>
            <a:ext cx="6073591" cy="954107"/>
          </a:xfrm>
          <a:prstGeom prst="rect">
            <a:avLst/>
          </a:prstGeom>
          <a:noFill/>
        </p:spPr>
        <p:txBody>
          <a:bodyPr wrap="square" rtlCol="0">
            <a:spAutoFit/>
          </a:bodyPr>
          <a:lstStyle/>
          <a:p>
            <a:r>
              <a:rPr lang="fr-FR" dirty="0">
                <a:solidFill>
                  <a:srgbClr val="FFFFFF"/>
                </a:solidFill>
              </a:rPr>
              <a:t>Nous </a:t>
            </a:r>
            <a:r>
              <a:rPr lang="fr-FR" dirty="0" smtClean="0">
                <a:solidFill>
                  <a:srgbClr val="FFFFFF"/>
                </a:solidFill>
              </a:rPr>
              <a:t>sommes </a:t>
            </a:r>
            <a:r>
              <a:rPr lang="fr-FR" dirty="0" smtClean="0">
                <a:solidFill>
                  <a:srgbClr val="FF6600"/>
                </a:solidFill>
              </a:rPr>
              <a:t>directs et concis.</a:t>
            </a:r>
            <a:r>
              <a:rPr lang="fr-FR" dirty="0" smtClean="0">
                <a:solidFill>
                  <a:srgbClr val="FFFFFF"/>
                </a:solidFill>
              </a:rPr>
              <a:t> </a:t>
            </a:r>
          </a:p>
          <a:p>
            <a:r>
              <a:rPr lang="fr-FR" dirty="0" smtClean="0">
                <a:solidFill>
                  <a:srgbClr val="FFFFFF"/>
                </a:solidFill>
              </a:rPr>
              <a:t>Ne pas rajouter d’informations superflue qui pourrait créer de la confusion.</a:t>
            </a:r>
          </a:p>
          <a:p>
            <a:r>
              <a:rPr lang="fr-FR" dirty="0" smtClean="0">
                <a:solidFill>
                  <a:srgbClr val="FFFFFF"/>
                </a:solidFill>
              </a:rPr>
              <a:t>Le ton est </a:t>
            </a:r>
            <a:r>
              <a:rPr lang="fr-FR" dirty="0" smtClean="0">
                <a:solidFill>
                  <a:srgbClr val="FF6600"/>
                </a:solidFill>
              </a:rPr>
              <a:t>optimiste et assuré.</a:t>
            </a:r>
            <a:endParaRPr lang="fr-FR" dirty="0">
              <a:solidFill>
                <a:srgbClr val="FF66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330" y="1059582"/>
            <a:ext cx="2917069"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8591812"/>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23528" y="2085697"/>
            <a:ext cx="8280920" cy="2246769"/>
          </a:xfrm>
          <a:prstGeom prst="rect">
            <a:avLst/>
          </a:prstGeom>
          <a:noFill/>
        </p:spPr>
        <p:txBody>
          <a:bodyPr wrap="square" rtlCol="0">
            <a:spAutoFit/>
          </a:bodyPr>
          <a:lstStyle/>
          <a:p>
            <a:r>
              <a:rPr lang="fr-FR" dirty="0">
                <a:latin typeface="Helvetica 75 Bold" panose="020B0804020202020204" pitchFamily="34" charset="0"/>
              </a:rPr>
              <a:t>A retenir avant de créer ou de demander une nouvelle illustration: </a:t>
            </a:r>
            <a:endParaRPr lang="fr-FR" dirty="0" smtClean="0">
              <a:latin typeface="Helvetica 75 Bold" panose="020B0804020202020204" pitchFamily="34" charset="0"/>
            </a:endParaRPr>
          </a:p>
          <a:p>
            <a:endParaRPr lang="fr-FR" dirty="0">
              <a:latin typeface="Helvetica 75 Bold" panose="020B0804020202020204" pitchFamily="34" charset="0"/>
            </a:endParaRPr>
          </a:p>
          <a:p>
            <a:pPr marL="285750" indent="-285750">
              <a:buFont typeface="Arial" panose="020B0604020202020204" pitchFamily="34" charset="0"/>
              <a:buChar char="•"/>
            </a:pPr>
            <a:r>
              <a:rPr lang="fr-FR" dirty="0">
                <a:latin typeface="Helvetica 75 Bold" panose="020B0804020202020204" pitchFamily="34" charset="0"/>
              </a:rPr>
              <a:t>le style est épuré, graphique, flat design, contemporain et coloré. Nous utilisons des formes simples on ne s’encombre pas de détail</a:t>
            </a:r>
          </a:p>
          <a:p>
            <a:pPr marL="285750" indent="-285750">
              <a:buFont typeface="Arial" panose="020B0604020202020204" pitchFamily="34" charset="0"/>
              <a:buChar char="•"/>
            </a:pPr>
            <a:r>
              <a:rPr lang="fr-FR" dirty="0">
                <a:latin typeface="Helvetica 75 Bold" panose="020B0804020202020204" pitchFamily="34" charset="0"/>
              </a:rPr>
              <a:t>le sujet doit être focalisé et sans équivoque</a:t>
            </a:r>
          </a:p>
          <a:p>
            <a:pPr marL="285750" indent="-285750">
              <a:buFont typeface="Arial" panose="020B0604020202020204" pitchFamily="34" charset="0"/>
              <a:buChar char="•"/>
            </a:pPr>
            <a:r>
              <a:rPr lang="fr-FR" dirty="0">
                <a:latin typeface="Helvetica 75 Bold" panose="020B0804020202020204" pitchFamily="34" charset="0"/>
              </a:rPr>
              <a:t>d’une façon générale créez des illustrations à partir des mots clés issus de nos thèmes essentiels ou de produits ou services qui constituent notre réponse</a:t>
            </a:r>
          </a:p>
          <a:p>
            <a:pPr marL="285750" indent="-285750">
              <a:buFont typeface="Arial" panose="020B0604020202020204" pitchFamily="34" charset="0"/>
              <a:buChar char="•"/>
            </a:pPr>
            <a:r>
              <a:rPr lang="fr-FR" dirty="0">
                <a:latin typeface="Helvetica 75 Bold" panose="020B0804020202020204" pitchFamily="34" charset="0"/>
              </a:rPr>
              <a:t>les illustrations doivent être colorées mais n’utilisez jamais toutes les couleurs de la palette</a:t>
            </a:r>
          </a:p>
          <a:p>
            <a:pPr marL="285750" indent="-285750">
              <a:buFont typeface="Arial" panose="020B0604020202020204" pitchFamily="34" charset="0"/>
              <a:buChar char="•"/>
            </a:pPr>
            <a:r>
              <a:rPr lang="fr-FR" dirty="0">
                <a:latin typeface="Helvetica 75 Bold" panose="020B0804020202020204" pitchFamily="34" charset="0"/>
              </a:rPr>
              <a:t>les illustrations doivent toujours être créées sous forme vectorisée (en .ai ou .</a:t>
            </a:r>
            <a:r>
              <a:rPr lang="fr-FR" dirty="0" err="1">
                <a:latin typeface="Helvetica 75 Bold" panose="020B0804020202020204" pitchFamily="34" charset="0"/>
              </a:rPr>
              <a:t>eps</a:t>
            </a:r>
            <a:r>
              <a:rPr lang="fr-FR" dirty="0">
                <a:latin typeface="Helvetica 75 Bold" panose="020B0804020202020204" pitchFamily="34" charset="0"/>
              </a:rPr>
              <a:t>) pour s’adapter à tous les </a:t>
            </a:r>
            <a:r>
              <a:rPr lang="fr-FR" dirty="0" smtClean="0">
                <a:latin typeface="Helvetica 75 Bold" panose="020B0804020202020204" pitchFamily="34" charset="0"/>
              </a:rPr>
              <a:t>formats.</a:t>
            </a:r>
            <a:endParaRPr lang="fr-FR" dirty="0">
              <a:latin typeface="Helvetica 75 Bold" panose="020B0804020202020204" pitchFamily="34" charset="0"/>
            </a:endParaRPr>
          </a:p>
        </p:txBody>
      </p:sp>
      <p:sp>
        <p:nvSpPr>
          <p:cNvPr id="5" name="Espace réservé du contenu 1"/>
          <p:cNvSpPr>
            <a:spLocks noGrp="1"/>
          </p:cNvSpPr>
          <p:nvPr>
            <p:ph idx="1"/>
          </p:nvPr>
        </p:nvSpPr>
        <p:spPr>
          <a:xfrm>
            <a:off x="339726" y="339725"/>
            <a:ext cx="6392513" cy="503833"/>
          </a:xfrm>
        </p:spPr>
        <p:txBody>
          <a:bodyPr/>
          <a:lstStyle/>
          <a:p>
            <a:r>
              <a:rPr lang="fr-FR" sz="2400" dirty="0" smtClean="0"/>
              <a:t>Achat et création d’illustrations</a:t>
            </a:r>
            <a:endParaRPr lang="fr-FR" sz="2400" dirty="0"/>
          </a:p>
        </p:txBody>
      </p:sp>
      <p:sp>
        <p:nvSpPr>
          <p:cNvPr id="6" name="ZoneTexte 5"/>
          <p:cNvSpPr txBox="1"/>
          <p:nvPr/>
        </p:nvSpPr>
        <p:spPr>
          <a:xfrm>
            <a:off x="323528" y="987573"/>
            <a:ext cx="8496944" cy="954107"/>
          </a:xfrm>
          <a:prstGeom prst="rect">
            <a:avLst/>
          </a:prstGeom>
          <a:noFill/>
        </p:spPr>
        <p:txBody>
          <a:bodyPr wrap="square" rtlCol="0">
            <a:spAutoFit/>
          </a:bodyPr>
          <a:lstStyle/>
          <a:p>
            <a:r>
              <a:rPr lang="fr-FR" dirty="0">
                <a:latin typeface="Helvetica 75 Bold" panose="020B0804020202020204" pitchFamily="34" charset="0"/>
              </a:rPr>
              <a:t>Vous pouvez </a:t>
            </a:r>
            <a:r>
              <a:rPr lang="fr-FR" dirty="0" smtClean="0">
                <a:latin typeface="Helvetica 75 Bold" panose="020B0804020202020204" pitchFamily="34" charset="0"/>
              </a:rPr>
              <a:t>créer ou </a:t>
            </a:r>
            <a:r>
              <a:rPr lang="fr-FR" dirty="0">
                <a:latin typeface="Helvetica 75 Bold" panose="020B0804020202020204" pitchFamily="34" charset="0"/>
              </a:rPr>
              <a:t>acheter des illustrations en flat design sur des banques d’images (</a:t>
            </a:r>
            <a:r>
              <a:rPr lang="fr-FR" dirty="0" err="1">
                <a:latin typeface="Helvetica 75 Bold" panose="020B0804020202020204" pitchFamily="34" charset="0"/>
              </a:rPr>
              <a:t>shutterstock</a:t>
            </a:r>
            <a:r>
              <a:rPr lang="fr-FR" dirty="0">
                <a:latin typeface="Helvetica 75 Bold" panose="020B0804020202020204" pitchFamily="34" charset="0"/>
              </a:rPr>
              <a:t>, </a:t>
            </a:r>
            <a:r>
              <a:rPr lang="fr-FR" dirty="0" err="1">
                <a:latin typeface="Helvetica 75 Bold" panose="020B0804020202020204" pitchFamily="34" charset="0"/>
              </a:rPr>
              <a:t>deposit</a:t>
            </a:r>
            <a:r>
              <a:rPr lang="fr-FR" dirty="0">
                <a:latin typeface="Helvetica 75 Bold" panose="020B0804020202020204" pitchFamily="34" charset="0"/>
              </a:rPr>
              <a:t> photo</a:t>
            </a:r>
            <a:r>
              <a:rPr lang="fr-FR" dirty="0" smtClean="0">
                <a:latin typeface="Helvetica 75 Bold" panose="020B0804020202020204" pitchFamily="34" charset="0"/>
              </a:rPr>
              <a:t>…).</a:t>
            </a:r>
          </a:p>
          <a:p>
            <a:r>
              <a:rPr lang="fr-FR" dirty="0" smtClean="0">
                <a:latin typeface="Helvetica 75 Bold" panose="020B0804020202020204" pitchFamily="34" charset="0"/>
              </a:rPr>
              <a:t>Si vous achetez une illustration sur une banque d’image, il faudra remplacer </a:t>
            </a:r>
            <a:r>
              <a:rPr lang="fr-FR" dirty="0">
                <a:latin typeface="Helvetica 75 Bold" panose="020B0804020202020204" pitchFamily="34" charset="0"/>
              </a:rPr>
              <a:t>les couleurs de base de l’illustration par nos propres couleurs secondaires. </a:t>
            </a:r>
          </a:p>
        </p:txBody>
      </p:sp>
      <p:sp>
        <p:nvSpPr>
          <p:cNvPr id="7" name="ZoneTexte 6"/>
          <p:cNvSpPr txBox="1"/>
          <p:nvPr/>
        </p:nvSpPr>
        <p:spPr>
          <a:xfrm>
            <a:off x="1475656" y="4586508"/>
            <a:ext cx="4824536" cy="307777"/>
          </a:xfrm>
          <a:prstGeom prst="rect">
            <a:avLst/>
          </a:prstGeom>
          <a:noFill/>
        </p:spPr>
        <p:txBody>
          <a:bodyPr wrap="square" rtlCol="0">
            <a:spAutoFit/>
          </a:bodyPr>
          <a:lstStyle/>
          <a:p>
            <a:r>
              <a:rPr lang="fr-FR" dirty="0" smtClean="0"/>
              <a:t>illustrations disponibles sur Orange Librairie </a:t>
            </a:r>
            <a:r>
              <a:rPr lang="fr-FR" dirty="0" smtClean="0">
                <a:hlinkClick r:id="rId2"/>
              </a:rPr>
              <a:t>ici </a:t>
            </a:r>
            <a:endParaRPr lang="fr-FR" dirty="0"/>
          </a:p>
        </p:txBody>
      </p:sp>
    </p:spTree>
    <p:extLst>
      <p:ext uri="{BB962C8B-B14F-4D97-AF65-F5344CB8AC3E}">
        <p14:creationId xmlns:p14="http://schemas.microsoft.com/office/powerpoint/2010/main" val="3836952985"/>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1"/>
          <p:cNvSpPr>
            <a:spLocks noGrp="1"/>
          </p:cNvSpPr>
          <p:nvPr>
            <p:ph idx="1"/>
          </p:nvPr>
        </p:nvSpPr>
        <p:spPr>
          <a:xfrm>
            <a:off x="339726" y="339725"/>
            <a:ext cx="6896570" cy="503833"/>
          </a:xfrm>
        </p:spPr>
        <p:txBody>
          <a:bodyPr/>
          <a:lstStyle/>
          <a:p>
            <a:r>
              <a:rPr lang="fr-FR" sz="2400" dirty="0" smtClean="0"/>
              <a:t>Exemple d’illustrations personnalisées</a:t>
            </a:r>
            <a:endParaRPr lang="fr-FR"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194" y="1442052"/>
            <a:ext cx="2692752"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323527" y="771550"/>
            <a:ext cx="7089063" cy="523220"/>
          </a:xfrm>
          <a:prstGeom prst="rect">
            <a:avLst/>
          </a:prstGeom>
          <a:noFill/>
        </p:spPr>
        <p:txBody>
          <a:bodyPr wrap="square" rtlCol="0">
            <a:spAutoFit/>
          </a:bodyPr>
          <a:lstStyle/>
          <a:p>
            <a:r>
              <a:rPr lang="fr-FR" dirty="0" smtClean="0"/>
              <a:t>Illustrations achetées </a:t>
            </a:r>
            <a:r>
              <a:rPr lang="fr-FR" dirty="0"/>
              <a:t>ou créées et </a:t>
            </a:r>
            <a:r>
              <a:rPr lang="fr-FR" dirty="0" smtClean="0"/>
              <a:t>mises </a:t>
            </a:r>
            <a:r>
              <a:rPr lang="fr-FR" dirty="0"/>
              <a:t>à la nouvelle identité Orange</a:t>
            </a:r>
          </a:p>
          <a:p>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538" y="1442053"/>
            <a:ext cx="25717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333996"/>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1"/>
          <p:cNvSpPr>
            <a:spLocks noGrp="1"/>
          </p:cNvSpPr>
          <p:nvPr>
            <p:ph idx="1"/>
          </p:nvPr>
        </p:nvSpPr>
        <p:spPr>
          <a:xfrm>
            <a:off x="339726" y="339725"/>
            <a:ext cx="8120706" cy="503833"/>
          </a:xfrm>
        </p:spPr>
        <p:txBody>
          <a:bodyPr/>
          <a:lstStyle/>
          <a:p>
            <a:r>
              <a:rPr lang="fr-FR" sz="2400" dirty="0" smtClean="0"/>
              <a:t>Exception : couleurs de peau, des yeux et des cheveux</a:t>
            </a:r>
            <a:endParaRPr lang="fr-FR" sz="2400" dirty="0"/>
          </a:p>
        </p:txBody>
      </p:sp>
      <p:sp>
        <p:nvSpPr>
          <p:cNvPr id="2" name="ZoneTexte 1"/>
          <p:cNvSpPr txBox="1"/>
          <p:nvPr/>
        </p:nvSpPr>
        <p:spPr>
          <a:xfrm>
            <a:off x="323527" y="771550"/>
            <a:ext cx="7089063" cy="307777"/>
          </a:xfrm>
          <a:prstGeom prst="rect">
            <a:avLst/>
          </a:prstGeom>
          <a:noFill/>
        </p:spPr>
        <p:txBody>
          <a:bodyPr wrap="square" rtlCol="0">
            <a:spAutoFit/>
          </a:bodyPr>
          <a:lstStyle/>
          <a:p>
            <a:r>
              <a:rPr lang="fr-FR" dirty="0" smtClean="0"/>
              <a:t>Nous avons une palette de couleurs spécifiques.</a:t>
            </a:r>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75606"/>
            <a:ext cx="2304256" cy="22910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1275606"/>
            <a:ext cx="2344023" cy="22910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ZoneTexte 2"/>
          <p:cNvSpPr txBox="1"/>
          <p:nvPr/>
        </p:nvSpPr>
        <p:spPr>
          <a:xfrm>
            <a:off x="395536" y="3723878"/>
            <a:ext cx="8280920" cy="307777"/>
          </a:xfrm>
          <a:prstGeom prst="rect">
            <a:avLst/>
          </a:prstGeom>
          <a:noFill/>
        </p:spPr>
        <p:txBody>
          <a:bodyPr wrap="square" rtlCol="0">
            <a:spAutoFit/>
          </a:bodyPr>
          <a:lstStyle/>
          <a:p>
            <a:r>
              <a:rPr lang="fr-FR" dirty="0" smtClean="0"/>
              <a:t>Cette palette fonctionne à la fois sur fond blanc, fond noir et fond de couleur secondaire.</a:t>
            </a:r>
            <a:endParaRPr lang="fr-FR" dirty="0"/>
          </a:p>
        </p:txBody>
      </p:sp>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7" y="1275605"/>
            <a:ext cx="2331601" cy="22910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7173343"/>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fr-FR" dirty="0" smtClean="0">
                <a:solidFill>
                  <a:srgbClr val="FF6600"/>
                </a:solidFill>
              </a:rPr>
              <a:t>Evolutions graphiques</a:t>
            </a:r>
          </a:p>
          <a:p>
            <a:r>
              <a:rPr lang="fr-FR" dirty="0" smtClean="0"/>
              <a:t>Les photos </a:t>
            </a:r>
            <a:endParaRPr lang="fr-FR" dirty="0"/>
          </a:p>
        </p:txBody>
      </p:sp>
    </p:spTree>
    <p:extLst>
      <p:ext uri="{BB962C8B-B14F-4D97-AF65-F5344CB8AC3E}">
        <p14:creationId xmlns:p14="http://schemas.microsoft.com/office/powerpoint/2010/main" val="1274494635"/>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23528" y="267494"/>
            <a:ext cx="8136903" cy="503833"/>
          </a:xfrm>
        </p:spPr>
        <p:txBody>
          <a:bodyPr/>
          <a:lstStyle/>
          <a:p>
            <a:r>
              <a:rPr lang="fr-FR" sz="2400" dirty="0" smtClean="0"/>
              <a:t>Les photos Hero</a:t>
            </a:r>
            <a:endParaRPr lang="fr-FR" sz="2400" dirty="0"/>
          </a:p>
        </p:txBody>
      </p:sp>
      <p:sp>
        <p:nvSpPr>
          <p:cNvPr id="3" name="Rectangle 2"/>
          <p:cNvSpPr/>
          <p:nvPr/>
        </p:nvSpPr>
        <p:spPr>
          <a:xfrm>
            <a:off x="3275856" y="843556"/>
            <a:ext cx="5472608" cy="2031325"/>
          </a:xfrm>
          <a:prstGeom prst="rect">
            <a:avLst/>
          </a:prstGeom>
        </p:spPr>
        <p:txBody>
          <a:bodyPr wrap="square">
            <a:spAutoFit/>
          </a:bodyPr>
          <a:lstStyle/>
          <a:p>
            <a:r>
              <a:rPr lang="fr-FR" dirty="0">
                <a:solidFill>
                  <a:srgbClr val="000000"/>
                </a:solidFill>
                <a:latin typeface="Helvetica 75 Bold" panose="020B0804020202020204" pitchFamily="34" charset="0"/>
              </a:rPr>
              <a:t>Nous avons trois styles de </a:t>
            </a:r>
            <a:r>
              <a:rPr lang="fr-FR" dirty="0" smtClean="0">
                <a:solidFill>
                  <a:srgbClr val="000000"/>
                </a:solidFill>
                <a:latin typeface="Helvetica 75 Bold" panose="020B0804020202020204" pitchFamily="34" charset="0"/>
              </a:rPr>
              <a:t>photographies. Combinés, ces trois styles nous aident à raconter des histoires vraies.</a:t>
            </a:r>
          </a:p>
          <a:p>
            <a:endParaRPr lang="fr-FR" dirty="0">
              <a:solidFill>
                <a:srgbClr val="000000"/>
              </a:solidFill>
              <a:latin typeface="Helvetica 75 Bold" panose="020B0804020202020204" pitchFamily="34" charset="0"/>
            </a:endParaRPr>
          </a:p>
          <a:p>
            <a:r>
              <a:rPr lang="fr-FR" dirty="0">
                <a:solidFill>
                  <a:srgbClr val="000000"/>
                </a:solidFill>
                <a:latin typeface="Helvetica 75 Bold" panose="020B0804020202020204" pitchFamily="34" charset="0"/>
              </a:rPr>
              <a:t>Les portraits : mettre l’accent sur des personnes</a:t>
            </a:r>
          </a:p>
          <a:p>
            <a:r>
              <a:rPr lang="fr-FR" dirty="0">
                <a:solidFill>
                  <a:srgbClr val="000000"/>
                </a:solidFill>
                <a:latin typeface="Helvetica 75 Bold" panose="020B0804020202020204" pitchFamily="34" charset="0"/>
              </a:rPr>
              <a:t>ou des petits </a:t>
            </a:r>
            <a:r>
              <a:rPr lang="fr-FR" dirty="0" smtClean="0">
                <a:solidFill>
                  <a:srgbClr val="000000"/>
                </a:solidFill>
                <a:latin typeface="Helvetica 75 Bold" panose="020B0804020202020204" pitchFamily="34" charset="0"/>
              </a:rPr>
              <a:t>groupes</a:t>
            </a:r>
          </a:p>
          <a:p>
            <a:endParaRPr lang="fr-FR" dirty="0">
              <a:solidFill>
                <a:srgbClr val="000000"/>
              </a:solidFill>
              <a:latin typeface="Helvetica 75 Bold" panose="020B0804020202020204" pitchFamily="34" charset="0"/>
            </a:endParaRPr>
          </a:p>
          <a:p>
            <a:r>
              <a:rPr lang="fr-FR" dirty="0">
                <a:solidFill>
                  <a:srgbClr val="000000"/>
                </a:solidFill>
                <a:latin typeface="Helvetica 75 Bold" panose="020B0804020202020204" pitchFamily="34" charset="0"/>
              </a:rPr>
              <a:t>Les objets et appareils : présenter les objets en </a:t>
            </a:r>
            <a:r>
              <a:rPr lang="fr-FR" dirty="0" smtClean="0">
                <a:solidFill>
                  <a:srgbClr val="000000"/>
                </a:solidFill>
                <a:latin typeface="Helvetica 75 Bold" panose="020B0804020202020204" pitchFamily="34" charset="0"/>
              </a:rPr>
              <a:t>situation</a:t>
            </a:r>
          </a:p>
          <a:p>
            <a:endParaRPr lang="fr-FR" dirty="0">
              <a:solidFill>
                <a:srgbClr val="000000"/>
              </a:solidFill>
              <a:latin typeface="Helvetica 75 Bold" panose="020B0804020202020204" pitchFamily="34" charset="0"/>
            </a:endParaRPr>
          </a:p>
          <a:p>
            <a:r>
              <a:rPr lang="fr-FR" dirty="0">
                <a:solidFill>
                  <a:srgbClr val="000000"/>
                </a:solidFill>
                <a:latin typeface="Helvetica 75 Bold" panose="020B0804020202020204" pitchFamily="34" charset="0"/>
              </a:rPr>
              <a:t>Les actions : </a:t>
            </a:r>
            <a:r>
              <a:rPr lang="fr-FR" dirty="0" smtClean="0">
                <a:solidFill>
                  <a:srgbClr val="000000"/>
                </a:solidFill>
                <a:latin typeface="Helvetica 75 Bold" panose="020B0804020202020204" pitchFamily="34" charset="0"/>
              </a:rPr>
              <a:t>ce que voient les yeux des gens</a:t>
            </a:r>
            <a:endParaRPr lang="fr-FR" dirty="0">
              <a:solidFill>
                <a:srgbClr val="000000"/>
              </a:solidFill>
              <a:latin typeface="Helvetica 75 Bold" panose="020B0804020202020204"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43558"/>
            <a:ext cx="2838251" cy="2551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251520" y="3579030"/>
            <a:ext cx="8352928" cy="523220"/>
          </a:xfrm>
          <a:prstGeom prst="rect">
            <a:avLst/>
          </a:prstGeom>
          <a:noFill/>
        </p:spPr>
        <p:txBody>
          <a:bodyPr wrap="square" rtlCol="0">
            <a:spAutoFit/>
          </a:bodyPr>
          <a:lstStyle/>
          <a:p>
            <a:pPr marL="0" lvl="1" indent="0"/>
            <a:r>
              <a:rPr lang="fr-FR" altLang="en-US" dirty="0" smtClean="0">
                <a:solidFill>
                  <a:srgbClr val="000000"/>
                </a:solidFill>
                <a:latin typeface="Helvetica 75 Bold" panose="020B0804020202020204" pitchFamily="34" charset="0"/>
              </a:rPr>
              <a:t>Ces photos sont à utiliser pour </a:t>
            </a:r>
            <a:r>
              <a:rPr lang="fr-FR" altLang="en-US" dirty="0">
                <a:solidFill>
                  <a:srgbClr val="000000"/>
                </a:solidFill>
                <a:latin typeface="Helvetica 75 Bold" panose="020B0804020202020204" pitchFamily="34" charset="0"/>
              </a:rPr>
              <a:t>nos supports de communication les plus exposés : </a:t>
            </a:r>
            <a:r>
              <a:rPr lang="fr-FR" altLang="en-US" dirty="0" smtClean="0">
                <a:solidFill>
                  <a:srgbClr val="000000"/>
                </a:solidFill>
                <a:latin typeface="Helvetica 75 Bold" panose="020B0804020202020204" pitchFamily="34" charset="0"/>
              </a:rPr>
              <a:t>Affiches, </a:t>
            </a:r>
            <a:r>
              <a:rPr lang="fr-FR" altLang="en-US" dirty="0">
                <a:solidFill>
                  <a:srgbClr val="000000"/>
                </a:solidFill>
                <a:latin typeface="Helvetica 75 Bold" panose="020B0804020202020204" pitchFamily="34" charset="0"/>
              </a:rPr>
              <a:t>espaces vedette sur nos pages Web, couverture </a:t>
            </a:r>
            <a:r>
              <a:rPr lang="fr-FR" altLang="en-US" dirty="0" smtClean="0">
                <a:solidFill>
                  <a:srgbClr val="000000"/>
                </a:solidFill>
                <a:latin typeface="Helvetica 75 Bold" panose="020B0804020202020204" pitchFamily="34" charset="0"/>
              </a:rPr>
              <a:t>de magazine …</a:t>
            </a:r>
            <a:endParaRPr lang="fr-FR" altLang="en-US" dirty="0">
              <a:solidFill>
                <a:srgbClr val="FFFFFF"/>
              </a:solidFill>
              <a:latin typeface="Helvetica 75 Bold" panose="020B0804020202020204" pitchFamily="34" charset="0"/>
            </a:endParaRPr>
          </a:p>
        </p:txBody>
      </p:sp>
      <p:sp>
        <p:nvSpPr>
          <p:cNvPr id="5" name="ZoneTexte 4"/>
          <p:cNvSpPr txBox="1"/>
          <p:nvPr/>
        </p:nvSpPr>
        <p:spPr>
          <a:xfrm>
            <a:off x="271871" y="4278731"/>
            <a:ext cx="4104456" cy="307777"/>
          </a:xfrm>
          <a:prstGeom prst="rect">
            <a:avLst/>
          </a:prstGeom>
          <a:noFill/>
        </p:spPr>
        <p:txBody>
          <a:bodyPr wrap="square" rtlCol="0">
            <a:spAutoFit/>
          </a:bodyPr>
          <a:lstStyle/>
          <a:p>
            <a:r>
              <a:rPr lang="fr-FR" dirty="0" smtClean="0">
                <a:solidFill>
                  <a:srgbClr val="000000"/>
                </a:solidFill>
                <a:latin typeface="Helvetica 75 Bold" panose="020B0804020202020204" pitchFamily="34" charset="0"/>
              </a:rPr>
              <a:t>Photos disponibles sur le Brand site </a:t>
            </a:r>
            <a:r>
              <a:rPr lang="fr-FR" dirty="0" smtClean="0">
                <a:solidFill>
                  <a:srgbClr val="000000"/>
                </a:solidFill>
                <a:latin typeface="Helvetica 75 Bold" panose="020B0804020202020204" pitchFamily="34" charset="0"/>
                <a:hlinkClick r:id="rId3"/>
              </a:rPr>
              <a:t>ici </a:t>
            </a:r>
            <a:endParaRPr lang="fr-FR" dirty="0">
              <a:solidFill>
                <a:srgbClr val="000000"/>
              </a:solidFill>
              <a:latin typeface="Helvetica 75 Bold" panose="020B0804020202020204" pitchFamily="34" charset="0"/>
            </a:endParaRPr>
          </a:p>
        </p:txBody>
      </p:sp>
      <p:sp>
        <p:nvSpPr>
          <p:cNvPr id="6" name="ZoneTexte 5"/>
          <p:cNvSpPr txBox="1"/>
          <p:nvPr/>
        </p:nvSpPr>
        <p:spPr>
          <a:xfrm>
            <a:off x="3275856" y="2874881"/>
            <a:ext cx="4680520" cy="523220"/>
          </a:xfrm>
          <a:prstGeom prst="rect">
            <a:avLst/>
          </a:prstGeom>
          <a:noFill/>
        </p:spPr>
        <p:txBody>
          <a:bodyPr wrap="square" rtlCol="0">
            <a:spAutoFit/>
          </a:bodyPr>
          <a:lstStyle/>
          <a:p>
            <a:r>
              <a:rPr lang="fr-FR" dirty="0" smtClean="0">
                <a:solidFill>
                  <a:srgbClr val="FF6600"/>
                </a:solidFill>
                <a:latin typeface="Helvetica 75 Bold" panose="020B0804020202020204" pitchFamily="34" charset="0"/>
              </a:rPr>
              <a:t>Les photos Hero reprennent toujours une touche de couleur secondaire. </a:t>
            </a:r>
            <a:endParaRPr lang="fr-FR" dirty="0">
              <a:solidFill>
                <a:srgbClr val="FF6600"/>
              </a:solidFill>
              <a:latin typeface="Helvetica 75 Bold" panose="020B0804020202020204" pitchFamily="34" charset="0"/>
            </a:endParaRPr>
          </a:p>
        </p:txBody>
      </p:sp>
    </p:spTree>
    <p:extLst>
      <p:ext uri="{BB962C8B-B14F-4D97-AF65-F5344CB8AC3E}">
        <p14:creationId xmlns:p14="http://schemas.microsoft.com/office/powerpoint/2010/main" val="3882075348"/>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23528" y="267494"/>
            <a:ext cx="8136903" cy="503833"/>
          </a:xfrm>
        </p:spPr>
        <p:txBody>
          <a:bodyPr/>
          <a:lstStyle/>
          <a:p>
            <a:r>
              <a:rPr lang="fr-FR" sz="2400" dirty="0" smtClean="0"/>
              <a:t>Les photos secondaires </a:t>
            </a:r>
            <a:endParaRPr lang="fr-FR" sz="2400" dirty="0"/>
          </a:p>
        </p:txBody>
      </p:sp>
      <p:sp>
        <p:nvSpPr>
          <p:cNvPr id="5" name="ZoneTexte 4"/>
          <p:cNvSpPr txBox="1"/>
          <p:nvPr/>
        </p:nvSpPr>
        <p:spPr>
          <a:xfrm>
            <a:off x="404934" y="4271468"/>
            <a:ext cx="4104456" cy="307777"/>
          </a:xfrm>
          <a:prstGeom prst="rect">
            <a:avLst/>
          </a:prstGeom>
          <a:noFill/>
        </p:spPr>
        <p:txBody>
          <a:bodyPr wrap="square" rtlCol="0">
            <a:spAutoFit/>
          </a:bodyPr>
          <a:lstStyle/>
          <a:p>
            <a:r>
              <a:rPr lang="fr-FR" dirty="0" smtClean="0">
                <a:solidFill>
                  <a:srgbClr val="000000"/>
                </a:solidFill>
              </a:rPr>
              <a:t>Photos disponibles sur Orange Librairie </a:t>
            </a:r>
            <a:r>
              <a:rPr lang="fr-FR" dirty="0" smtClean="0">
                <a:solidFill>
                  <a:srgbClr val="000000"/>
                </a:solidFill>
                <a:hlinkClick r:id="rId2"/>
              </a:rPr>
              <a:t>ici</a:t>
            </a:r>
            <a:r>
              <a:rPr lang="fr-FR" dirty="0" smtClean="0">
                <a:solidFill>
                  <a:srgbClr val="000000"/>
                </a:solidFill>
              </a:rPr>
              <a:t> </a:t>
            </a:r>
            <a:endParaRPr lang="fr-FR" dirty="0">
              <a:solidFill>
                <a:srgbClr val="000000"/>
              </a:solidFill>
            </a:endParaRPr>
          </a:p>
        </p:txBody>
      </p:sp>
      <p:sp>
        <p:nvSpPr>
          <p:cNvPr id="7" name="ZoneTexte 6"/>
          <p:cNvSpPr txBox="1"/>
          <p:nvPr/>
        </p:nvSpPr>
        <p:spPr>
          <a:xfrm>
            <a:off x="3635896" y="915566"/>
            <a:ext cx="4104456" cy="3108543"/>
          </a:xfrm>
          <a:prstGeom prst="rect">
            <a:avLst/>
          </a:prstGeom>
          <a:noFill/>
        </p:spPr>
        <p:txBody>
          <a:bodyPr wrap="square" rtlCol="0">
            <a:spAutoFit/>
          </a:bodyPr>
          <a:lstStyle/>
          <a:p>
            <a:r>
              <a:rPr lang="fr-FR" dirty="0">
                <a:solidFill>
                  <a:srgbClr val="000000"/>
                </a:solidFill>
                <a:latin typeface="Helvetica 75 Bold" panose="020B0804020202020204" pitchFamily="34" charset="0"/>
              </a:rPr>
              <a:t>Les photos secondaires sont utilisées pour des contenus plus quotidiens. Par exemple un article sur le réseau pourra montrer des </a:t>
            </a:r>
            <a:r>
              <a:rPr lang="fr-FR" dirty="0" smtClean="0">
                <a:solidFill>
                  <a:srgbClr val="000000"/>
                </a:solidFill>
                <a:latin typeface="Helvetica 75 Bold" panose="020B0804020202020204" pitchFamily="34" charset="0"/>
              </a:rPr>
              <a:t>pylônes </a:t>
            </a:r>
            <a:r>
              <a:rPr lang="fr-FR" dirty="0">
                <a:solidFill>
                  <a:srgbClr val="000000"/>
                </a:solidFill>
                <a:latin typeface="Helvetica 75 Bold" panose="020B0804020202020204" pitchFamily="34" charset="0"/>
              </a:rPr>
              <a:t>ou des équipements techniques</a:t>
            </a:r>
            <a:r>
              <a:rPr lang="fr-FR" dirty="0" smtClean="0">
                <a:solidFill>
                  <a:srgbClr val="000000"/>
                </a:solidFill>
                <a:latin typeface="Helvetica 75 Bold" panose="020B0804020202020204" pitchFamily="34" charset="0"/>
              </a:rPr>
              <a:t>.</a:t>
            </a:r>
          </a:p>
          <a:p>
            <a:endParaRPr lang="fr-FR" dirty="0">
              <a:solidFill>
                <a:srgbClr val="000000"/>
              </a:solidFill>
              <a:latin typeface="Helvetica 75 Bold" panose="020B0804020202020204" pitchFamily="34" charset="0"/>
            </a:endParaRPr>
          </a:p>
          <a:p>
            <a:r>
              <a:rPr lang="fr-FR" dirty="0">
                <a:solidFill>
                  <a:srgbClr val="000000"/>
                </a:solidFill>
                <a:latin typeface="Helvetica 75 Bold" panose="020B0804020202020204" pitchFamily="34" charset="0"/>
              </a:rPr>
              <a:t>Vous pouvez utiliser les images existantes de notre banque d’images, ou si nécessaire des photos plus spécifiques issues d’autres banques d’images</a:t>
            </a:r>
            <a:r>
              <a:rPr lang="fr-FR" dirty="0" smtClean="0">
                <a:solidFill>
                  <a:srgbClr val="000000"/>
                </a:solidFill>
                <a:latin typeface="Helvetica 75 Bold" panose="020B0804020202020204" pitchFamily="34" charset="0"/>
              </a:rPr>
              <a:t>.</a:t>
            </a:r>
          </a:p>
          <a:p>
            <a:endParaRPr lang="fr-FR" dirty="0">
              <a:solidFill>
                <a:srgbClr val="000000"/>
              </a:solidFill>
              <a:latin typeface="Helvetica 75 Bold" panose="020B0804020202020204" pitchFamily="34" charset="0"/>
            </a:endParaRPr>
          </a:p>
          <a:p>
            <a:r>
              <a:rPr lang="fr-FR" dirty="0">
                <a:solidFill>
                  <a:srgbClr val="000000"/>
                </a:solidFill>
                <a:latin typeface="Helvetica 75 Bold" panose="020B0804020202020204" pitchFamily="34" charset="0"/>
              </a:rPr>
              <a:t>Comme les photos emblématiques, choisissez des photos simples, naturelles et en lien direct avec l’article traité et évitez les photos trop métaphoriques.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74" y="964013"/>
            <a:ext cx="2963890" cy="2975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67679"/>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fr-FR" dirty="0" smtClean="0">
                <a:solidFill>
                  <a:srgbClr val="FF6600"/>
                </a:solidFill>
              </a:rPr>
              <a:t>Evolutions graphiques</a:t>
            </a:r>
          </a:p>
          <a:p>
            <a:r>
              <a:rPr lang="fr-FR" dirty="0" smtClean="0"/>
              <a:t>Les </a:t>
            </a:r>
            <a:r>
              <a:rPr lang="fr-FR" dirty="0" err="1" smtClean="0"/>
              <a:t>pictos</a:t>
            </a:r>
            <a:r>
              <a:rPr lang="fr-FR" dirty="0" smtClean="0"/>
              <a:t> &amp; icônes </a:t>
            </a:r>
            <a:endParaRPr lang="fr-FR" dirty="0"/>
          </a:p>
        </p:txBody>
      </p:sp>
    </p:spTree>
    <p:extLst>
      <p:ext uri="{BB962C8B-B14F-4D97-AF65-F5344CB8AC3E}">
        <p14:creationId xmlns:p14="http://schemas.microsoft.com/office/powerpoint/2010/main" val="24080851"/>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51520" y="195486"/>
            <a:ext cx="6840760" cy="307777"/>
          </a:xfrm>
          <a:prstGeom prst="rect">
            <a:avLst/>
          </a:prstGeom>
          <a:noFill/>
        </p:spPr>
        <p:txBody>
          <a:bodyPr wrap="square" rtlCol="0">
            <a:spAutoFit/>
          </a:bodyPr>
          <a:lstStyle/>
          <a:p>
            <a:endParaRPr lang="fr-FR" dirty="0">
              <a:solidFill>
                <a:srgbClr val="000000"/>
              </a:solidFill>
            </a:endParaRPr>
          </a:p>
        </p:txBody>
      </p:sp>
      <p:sp>
        <p:nvSpPr>
          <p:cNvPr id="4" name="Content Placeholder 19"/>
          <p:cNvSpPr>
            <a:spLocks noGrp="1"/>
          </p:cNvSpPr>
          <p:nvPr>
            <p:ph idx="4294967295"/>
          </p:nvPr>
        </p:nvSpPr>
        <p:spPr>
          <a:xfrm>
            <a:off x="4067944" y="1174824"/>
            <a:ext cx="4752528" cy="2355701"/>
          </a:xfrm>
          <a:prstGeom prst="rect">
            <a:avLst/>
          </a:prstGeom>
        </p:spPr>
        <p:txBody>
          <a:bodyPr/>
          <a:lstStyle/>
          <a:p>
            <a:pPr>
              <a:buClr>
                <a:srgbClr val="FF6600"/>
              </a:buClr>
            </a:pPr>
            <a:r>
              <a:rPr lang="fr-FR" dirty="0" smtClean="0">
                <a:solidFill>
                  <a:schemeClr val="tx1"/>
                </a:solidFill>
              </a:rPr>
              <a:t>Toutes les icônes utilisent désormais le style plat des versions Solaris.</a:t>
            </a:r>
          </a:p>
          <a:p>
            <a:pPr>
              <a:buClr>
                <a:srgbClr val="FF6600"/>
              </a:buClr>
            </a:pPr>
            <a:endParaRPr lang="fr-FR" dirty="0" smtClean="0">
              <a:solidFill>
                <a:schemeClr val="tx1"/>
              </a:solidFill>
            </a:endParaRPr>
          </a:p>
          <a:p>
            <a:pPr>
              <a:buClr>
                <a:srgbClr val="FF6600"/>
              </a:buClr>
            </a:pPr>
            <a:r>
              <a:rPr lang="fr-FR" dirty="0" smtClean="0">
                <a:solidFill>
                  <a:schemeClr val="tx1"/>
                </a:solidFill>
                <a:hlinkClick r:id="rId3"/>
              </a:rPr>
              <a:t>La banque actuelle </a:t>
            </a:r>
            <a:r>
              <a:rPr lang="fr-FR" dirty="0" smtClean="0">
                <a:solidFill>
                  <a:schemeClr val="tx1"/>
                </a:solidFill>
              </a:rPr>
              <a:t>propose autour de 400 icones. Si vous avez une demande particulière, vous pouvez contacter la direction “Design &amp; Users” depuis l’interface qui pourra la créer.</a:t>
            </a:r>
          </a:p>
          <a:p>
            <a:pPr>
              <a:buClr>
                <a:srgbClr val="FF6600"/>
              </a:buClr>
            </a:pPr>
            <a:endParaRPr lang="fr-FR" dirty="0" smtClean="0">
              <a:solidFill>
                <a:schemeClr val="tx1"/>
              </a:solidFill>
            </a:endParaRPr>
          </a:p>
          <a:p>
            <a:pPr>
              <a:buClr>
                <a:srgbClr val="FF6600"/>
              </a:buClr>
            </a:pPr>
            <a:r>
              <a:rPr lang="fr-FR" dirty="0" smtClean="0">
                <a:solidFill>
                  <a:schemeClr val="bg2"/>
                </a:solidFill>
              </a:rPr>
              <a:t>Les icônes doivent être uniquement blanches ou noires </a:t>
            </a:r>
            <a:r>
              <a:rPr lang="fr-FR" dirty="0" smtClean="0">
                <a:solidFill>
                  <a:schemeClr val="tx1"/>
                </a:solidFill>
              </a:rPr>
              <a:t>(elles peuvent passer en orange au roll over en digital mais ne peuvent jamais être en couleurs secondaires).</a:t>
            </a: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230487"/>
            <a:ext cx="1296144" cy="911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1291045"/>
            <a:ext cx="86677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4655" y="1380183"/>
            <a:ext cx="65722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929" y="2352675"/>
            <a:ext cx="10763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1325" y="2352675"/>
            <a:ext cx="1080120" cy="945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9862" y="2429939"/>
            <a:ext cx="86677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Espace réservé du contenu 1"/>
          <p:cNvSpPr>
            <a:spLocks noGrp="1"/>
          </p:cNvSpPr>
          <p:nvPr>
            <p:ph idx="1"/>
          </p:nvPr>
        </p:nvSpPr>
        <p:spPr>
          <a:xfrm>
            <a:off x="323528" y="267494"/>
            <a:ext cx="8136903" cy="503833"/>
          </a:xfrm>
        </p:spPr>
        <p:txBody>
          <a:bodyPr/>
          <a:lstStyle/>
          <a:p>
            <a:r>
              <a:rPr lang="fr-FR" sz="2400" dirty="0" smtClean="0"/>
              <a:t>Style d’icônes</a:t>
            </a:r>
            <a:endParaRPr lang="fr-FR" sz="2400" dirty="0"/>
          </a:p>
        </p:txBody>
      </p:sp>
    </p:spTree>
    <p:extLst>
      <p:ext uri="{BB962C8B-B14F-4D97-AF65-F5344CB8AC3E}">
        <p14:creationId xmlns:p14="http://schemas.microsoft.com/office/powerpoint/2010/main" val="3298613931"/>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39726" y="339725"/>
            <a:ext cx="8470899" cy="503833"/>
          </a:xfrm>
        </p:spPr>
        <p:txBody>
          <a:bodyPr/>
          <a:lstStyle/>
          <a:p>
            <a:r>
              <a:rPr lang="fr-FR" sz="2400" dirty="0"/>
              <a:t>Utilisation des icônes</a:t>
            </a:r>
          </a:p>
        </p:txBody>
      </p:sp>
      <p:sp>
        <p:nvSpPr>
          <p:cNvPr id="3" name="ZoneTexte 2"/>
          <p:cNvSpPr txBox="1"/>
          <p:nvPr/>
        </p:nvSpPr>
        <p:spPr>
          <a:xfrm>
            <a:off x="3419872" y="990410"/>
            <a:ext cx="5184576" cy="738664"/>
          </a:xfrm>
          <a:prstGeom prst="rect">
            <a:avLst/>
          </a:prstGeom>
          <a:noFill/>
        </p:spPr>
        <p:txBody>
          <a:bodyPr wrap="square" rtlCol="0">
            <a:spAutoFit/>
          </a:bodyPr>
          <a:lstStyle/>
          <a:p>
            <a:r>
              <a:rPr lang="fr-FR" dirty="0">
                <a:solidFill>
                  <a:srgbClr val="000000"/>
                </a:solidFill>
              </a:rPr>
              <a:t>Nous utilisons des icônes pour représenter des services, des produits ou des fonctions. </a:t>
            </a:r>
          </a:p>
          <a:p>
            <a:endParaRPr lang="fr-FR" dirty="0">
              <a:solidFill>
                <a:srgbClr val="000000"/>
              </a:solidFill>
            </a:endParaRPr>
          </a:p>
        </p:txBody>
      </p:sp>
      <p:sp>
        <p:nvSpPr>
          <p:cNvPr id="5" name="ZoneTexte 4"/>
          <p:cNvSpPr txBox="1"/>
          <p:nvPr/>
        </p:nvSpPr>
        <p:spPr>
          <a:xfrm>
            <a:off x="3419872" y="1635646"/>
            <a:ext cx="4995482" cy="2246769"/>
          </a:xfrm>
          <a:prstGeom prst="rect">
            <a:avLst/>
          </a:prstGeom>
          <a:noFill/>
        </p:spPr>
        <p:txBody>
          <a:bodyPr wrap="square" rtlCol="0">
            <a:spAutoFit/>
          </a:bodyPr>
          <a:lstStyle/>
          <a:p>
            <a:r>
              <a:rPr lang="fr-FR" dirty="0" smtClean="0">
                <a:solidFill>
                  <a:srgbClr val="000000"/>
                </a:solidFill>
              </a:rPr>
              <a:t>Vous pouvez utiliser jusqu’à 4 découpes avec des icônes à l’intérieur de votre support de communication pour montrer différents aspects ou fonctionnalités de votre réponse. </a:t>
            </a:r>
          </a:p>
          <a:p>
            <a:endParaRPr lang="fr-FR" dirty="0">
              <a:solidFill>
                <a:srgbClr val="000000"/>
              </a:solidFill>
            </a:endParaRPr>
          </a:p>
          <a:p>
            <a:r>
              <a:rPr lang="fr-FR" dirty="0">
                <a:solidFill>
                  <a:srgbClr val="FF6600"/>
                </a:solidFill>
              </a:rPr>
              <a:t>Ne jamais utiliser plus d’une icône dans une </a:t>
            </a:r>
            <a:r>
              <a:rPr lang="fr-FR" dirty="0" smtClean="0">
                <a:solidFill>
                  <a:srgbClr val="FF6600"/>
                </a:solidFill>
              </a:rPr>
              <a:t>découpe. </a:t>
            </a:r>
          </a:p>
          <a:p>
            <a:endParaRPr lang="fr-FR" dirty="0">
              <a:solidFill>
                <a:srgbClr val="000000"/>
              </a:solidFill>
            </a:endParaRPr>
          </a:p>
          <a:p>
            <a:r>
              <a:rPr lang="fr-FR" dirty="0" smtClean="0">
                <a:solidFill>
                  <a:srgbClr val="000000"/>
                </a:solidFill>
              </a:rPr>
              <a:t>Si vous devez en montrer plus sortez les des découpes et intégrez-les avec d’autres éléments graphiques de la page ou de l’écran.  </a:t>
            </a:r>
            <a:endParaRPr lang="fr-FR" dirty="0">
              <a:solidFill>
                <a:srgbClr val="00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90410"/>
            <a:ext cx="2729325" cy="3669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5000413"/>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1"/>
          <p:cNvSpPr>
            <a:spLocks noGrp="1"/>
          </p:cNvSpPr>
          <p:nvPr>
            <p:ph idx="1"/>
          </p:nvPr>
        </p:nvSpPr>
        <p:spPr>
          <a:xfrm>
            <a:off x="339726" y="339725"/>
            <a:ext cx="8470899" cy="503833"/>
          </a:xfrm>
        </p:spPr>
        <p:txBody>
          <a:bodyPr/>
          <a:lstStyle/>
          <a:p>
            <a:r>
              <a:rPr lang="fr-FR" sz="2400" dirty="0" smtClean="0"/>
              <a:t>Récap des changements intervenus cet été  </a:t>
            </a:r>
            <a:endParaRPr lang="fr-FR" sz="2400" dirty="0"/>
          </a:p>
        </p:txBody>
      </p:sp>
      <p:sp>
        <p:nvSpPr>
          <p:cNvPr id="4" name="ZoneTexte 3"/>
          <p:cNvSpPr txBox="1"/>
          <p:nvPr/>
        </p:nvSpPr>
        <p:spPr>
          <a:xfrm>
            <a:off x="179512" y="843558"/>
            <a:ext cx="2952328" cy="1169551"/>
          </a:xfrm>
          <a:prstGeom prst="rect">
            <a:avLst/>
          </a:prstGeom>
          <a:noFill/>
        </p:spPr>
        <p:txBody>
          <a:bodyPr wrap="square" rtlCol="0">
            <a:spAutoFit/>
          </a:bodyPr>
          <a:lstStyle/>
          <a:p>
            <a:r>
              <a:rPr lang="fr-FR" b="1" dirty="0" smtClean="0"/>
              <a:t>1. Les </a:t>
            </a:r>
            <a:r>
              <a:rPr lang="fr-FR" b="1" dirty="0"/>
              <a:t>couleurs RGB (pour écrans) ont changé pour le jaune, le violet et le orange.</a:t>
            </a:r>
            <a:r>
              <a:rPr lang="fr-FR" dirty="0"/>
              <a:t> Elles ne changent pas pour le </a:t>
            </a:r>
            <a:r>
              <a:rPr lang="fr-FR" dirty="0" err="1"/>
              <a:t>print</a:t>
            </a:r>
            <a:r>
              <a:rPr lang="fr-FR" dirty="0"/>
              <a:t> (CMJN).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616" y="872148"/>
            <a:ext cx="5632864" cy="928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211560" y="2283718"/>
            <a:ext cx="5688632" cy="738664"/>
          </a:xfrm>
          <a:prstGeom prst="rect">
            <a:avLst/>
          </a:prstGeom>
          <a:noFill/>
        </p:spPr>
        <p:txBody>
          <a:bodyPr wrap="square" rtlCol="0">
            <a:spAutoFit/>
          </a:bodyPr>
          <a:lstStyle/>
          <a:p>
            <a:r>
              <a:rPr lang="fr-FR" dirty="0" smtClean="0"/>
              <a:t>2. Dans </a:t>
            </a:r>
            <a:r>
              <a:rPr lang="fr-FR" dirty="0"/>
              <a:t>les illustrations il faut à présent qu’il y ait </a:t>
            </a:r>
            <a:r>
              <a:rPr lang="fr-FR" b="1" dirty="0"/>
              <a:t>systématiquement du noir et du blanc en plus de la touche d’orange.</a:t>
            </a:r>
            <a:endParaRPr lang="fr-F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501" y="1889362"/>
            <a:ext cx="2883979" cy="1437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211560" y="3435846"/>
            <a:ext cx="5368552" cy="1169551"/>
          </a:xfrm>
          <a:prstGeom prst="rect">
            <a:avLst/>
          </a:prstGeom>
          <a:noFill/>
        </p:spPr>
        <p:txBody>
          <a:bodyPr wrap="square" rtlCol="0">
            <a:spAutoFit/>
          </a:bodyPr>
          <a:lstStyle/>
          <a:p>
            <a:r>
              <a:rPr lang="fr-FR" dirty="0" smtClean="0"/>
              <a:t>3. Il </a:t>
            </a:r>
            <a:r>
              <a:rPr lang="fr-FR" dirty="0"/>
              <a:t>faut également que </a:t>
            </a:r>
            <a:r>
              <a:rPr lang="fr-FR" b="1" dirty="0"/>
              <a:t>la couleur de fond soit une couleur secondaire, ou du blanc ou du noir</a:t>
            </a:r>
            <a:r>
              <a:rPr lang="fr-FR" dirty="0"/>
              <a:t> mais jamais une teinte plus claire ou plus foncée de la couleur secondaire. (Ce n’est pas une nouvelle règle mais elle n’était pas appliquée dans les visuels fournis par la brand).</a:t>
            </a: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8501" y="3507854"/>
            <a:ext cx="2883979" cy="1432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92122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1"/>
          <p:cNvSpPr txBox="1">
            <a:spLocks/>
          </p:cNvSpPr>
          <p:nvPr/>
        </p:nvSpPr>
        <p:spPr bwMode="auto">
          <a:xfrm>
            <a:off x="339726" y="339725"/>
            <a:ext cx="8470899" cy="64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514350" rtl="0" eaLnBrk="1" fontAlgn="base" hangingPunct="1">
              <a:lnSpc>
                <a:spcPct val="85000"/>
              </a:lnSpc>
              <a:spcBef>
                <a:spcPct val="0"/>
              </a:spcBef>
              <a:spcAft>
                <a:spcPts val="0"/>
              </a:spcAft>
              <a:buFont typeface="Arial" pitchFamily="34" charset="0"/>
              <a:defRPr sz="3000" kern="1200" baseline="0">
                <a:solidFill>
                  <a:srgbClr val="FF6600"/>
                </a:solidFill>
                <a:latin typeface="Helvetica 75 Bold" panose="020B0804020202020204" pitchFamily="34" charset="0"/>
                <a:ea typeface="ＭＳ Ｐゴシック" pitchFamily="34" charset="-128"/>
                <a:cs typeface="+mn-cs"/>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3pPr>
            <a:lvl4pPr marL="401638" indent="-401638"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4pPr>
            <a:lvl5pPr marL="0" indent="0"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fr-FR" dirty="0" smtClean="0"/>
              <a:t>Fondamentaux </a:t>
            </a:r>
            <a:endParaRPr lang="fr-FR" dirty="0"/>
          </a:p>
        </p:txBody>
      </p:sp>
      <p:sp>
        <p:nvSpPr>
          <p:cNvPr id="4" name="ZoneTexte 3"/>
          <p:cNvSpPr txBox="1"/>
          <p:nvPr/>
        </p:nvSpPr>
        <p:spPr>
          <a:xfrm>
            <a:off x="922754" y="1928206"/>
            <a:ext cx="7033622" cy="523220"/>
          </a:xfrm>
          <a:prstGeom prst="rect">
            <a:avLst/>
          </a:prstGeom>
          <a:noFill/>
        </p:spPr>
        <p:txBody>
          <a:bodyPr wrap="square" rtlCol="0">
            <a:spAutoFit/>
          </a:bodyPr>
          <a:lstStyle/>
          <a:p>
            <a:r>
              <a:rPr lang="fr-FR" dirty="0" smtClean="0">
                <a:solidFill>
                  <a:schemeClr val="bg1"/>
                </a:solidFill>
              </a:rPr>
              <a:t>Passer </a:t>
            </a:r>
            <a:r>
              <a:rPr lang="fr-FR" dirty="0">
                <a:solidFill>
                  <a:schemeClr val="bg1"/>
                </a:solidFill>
              </a:rPr>
              <a:t>d’une marque qui s’adresse à la masse à une marque qui s’adresse à </a:t>
            </a:r>
            <a:r>
              <a:rPr lang="fr-FR" dirty="0" smtClean="0">
                <a:solidFill>
                  <a:schemeClr val="bg1"/>
                </a:solidFill>
              </a:rPr>
              <a:t>l’individu</a:t>
            </a:r>
            <a:endParaRPr lang="fr-FR" dirty="0">
              <a:solidFill>
                <a:schemeClr val="bg1"/>
              </a:solidFill>
            </a:endParaRPr>
          </a:p>
        </p:txBody>
      </p:sp>
      <p:sp>
        <p:nvSpPr>
          <p:cNvPr id="5" name="ZoneTexte 4"/>
          <p:cNvSpPr txBox="1"/>
          <p:nvPr/>
        </p:nvSpPr>
        <p:spPr>
          <a:xfrm>
            <a:off x="922754" y="2552586"/>
            <a:ext cx="7560840" cy="523220"/>
          </a:xfrm>
          <a:prstGeom prst="rect">
            <a:avLst/>
          </a:prstGeom>
          <a:noFill/>
        </p:spPr>
        <p:txBody>
          <a:bodyPr wrap="square" rtlCol="0">
            <a:spAutoFit/>
          </a:bodyPr>
          <a:lstStyle/>
          <a:p>
            <a:r>
              <a:rPr lang="fr-FR" dirty="0" smtClean="0">
                <a:solidFill>
                  <a:schemeClr val="bg1"/>
                </a:solidFill>
              </a:rPr>
              <a:t>Passer </a:t>
            </a:r>
            <a:r>
              <a:rPr lang="fr-FR" dirty="0">
                <a:solidFill>
                  <a:schemeClr val="bg1"/>
                </a:solidFill>
              </a:rPr>
              <a:t>d’une marque qui communique à une marque qui interagit</a:t>
            </a:r>
          </a:p>
          <a:p>
            <a:endParaRPr lang="fr-FR" dirty="0">
              <a:solidFill>
                <a:schemeClr val="bg1"/>
              </a:solidFill>
            </a:endParaRPr>
          </a:p>
        </p:txBody>
      </p:sp>
      <p:sp>
        <p:nvSpPr>
          <p:cNvPr id="6" name="Flèche droite 5"/>
          <p:cNvSpPr/>
          <p:nvPr/>
        </p:nvSpPr>
        <p:spPr>
          <a:xfrm>
            <a:off x="429042" y="1958984"/>
            <a:ext cx="432048" cy="246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7" name="Flèche droite 6"/>
          <p:cNvSpPr/>
          <p:nvPr/>
        </p:nvSpPr>
        <p:spPr>
          <a:xfrm>
            <a:off x="429042" y="2592654"/>
            <a:ext cx="432048" cy="246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8" name="ZoneTexte 7"/>
          <p:cNvSpPr txBox="1"/>
          <p:nvPr/>
        </p:nvSpPr>
        <p:spPr>
          <a:xfrm>
            <a:off x="339726" y="1169495"/>
            <a:ext cx="8218956" cy="646331"/>
          </a:xfrm>
          <a:prstGeom prst="rect">
            <a:avLst/>
          </a:prstGeom>
          <a:noFill/>
        </p:spPr>
        <p:txBody>
          <a:bodyPr wrap="square" rtlCol="0">
            <a:spAutoFit/>
          </a:bodyPr>
          <a:lstStyle/>
          <a:p>
            <a:r>
              <a:rPr lang="fr-FR" sz="1800" dirty="0" smtClean="0">
                <a:solidFill>
                  <a:schemeClr val="bg1"/>
                </a:solidFill>
              </a:rPr>
              <a:t>Nous devons donc adopter une nouvelle manière de s’adresser à nos clients et à nos collaborateurs : </a:t>
            </a:r>
          </a:p>
        </p:txBody>
      </p:sp>
    </p:spTree>
    <p:extLst>
      <p:ext uri="{BB962C8B-B14F-4D97-AF65-F5344CB8AC3E}">
        <p14:creationId xmlns:p14="http://schemas.microsoft.com/office/powerpoint/2010/main" val="1604841279"/>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fr-FR" dirty="0" smtClean="0"/>
              <a:t>Contenu</a:t>
            </a:r>
          </a:p>
          <a:p>
            <a:pPr lvl="1"/>
            <a:r>
              <a:rPr lang="fr-FR" dirty="0"/>
              <a:t>La nouvelle expression de </a:t>
            </a:r>
            <a:r>
              <a:rPr lang="fr-FR" dirty="0" smtClean="0"/>
              <a:t>marque</a:t>
            </a:r>
          </a:p>
          <a:p>
            <a:pPr lvl="1"/>
            <a:r>
              <a:rPr lang="fr-FR" dirty="0" smtClean="0"/>
              <a:t>La nouvelle signature  </a:t>
            </a:r>
            <a:endParaRPr lang="fr-FR" dirty="0"/>
          </a:p>
          <a:p>
            <a:pPr lvl="1"/>
            <a:r>
              <a:rPr lang="fr-FR" dirty="0" smtClean="0"/>
              <a:t>Les évolutions graphiques </a:t>
            </a:r>
          </a:p>
          <a:p>
            <a:pPr lvl="1"/>
            <a:r>
              <a:rPr lang="fr-FR" dirty="0" smtClean="0">
                <a:solidFill>
                  <a:schemeClr val="bg2"/>
                </a:solidFill>
              </a:rPr>
              <a:t>Exemples avant-après</a:t>
            </a:r>
          </a:p>
          <a:p>
            <a:pPr lvl="1"/>
            <a:r>
              <a:rPr lang="fr-FR" dirty="0" smtClean="0"/>
              <a:t>Exemples par typologie de PDC</a:t>
            </a:r>
          </a:p>
          <a:p>
            <a:pPr lvl="1"/>
            <a:r>
              <a:rPr lang="fr-FR" dirty="0" smtClean="0"/>
              <a:t>Mise en application – cas pratiques</a:t>
            </a:r>
          </a:p>
          <a:p>
            <a:pPr lvl="1"/>
            <a:r>
              <a:rPr lang="fr-FR" dirty="0" smtClean="0"/>
              <a:t>Où </a:t>
            </a:r>
            <a:r>
              <a:rPr lang="fr-FR" dirty="0"/>
              <a:t>trouver quoi </a:t>
            </a:r>
          </a:p>
        </p:txBody>
      </p:sp>
    </p:spTree>
    <p:extLst>
      <p:ext uri="{BB962C8B-B14F-4D97-AF65-F5344CB8AC3E}">
        <p14:creationId xmlns:p14="http://schemas.microsoft.com/office/powerpoint/2010/main" val="3906468163"/>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39726" y="339725"/>
            <a:ext cx="8470899" cy="503833"/>
          </a:xfrm>
        </p:spPr>
        <p:txBody>
          <a:bodyPr/>
          <a:lstStyle/>
          <a:p>
            <a:r>
              <a:rPr lang="fr-FR" dirty="0" smtClean="0"/>
              <a:t>Homelive</a:t>
            </a:r>
            <a:endParaRPr lang="fr-FR" dirty="0"/>
          </a:p>
        </p:txBody>
      </p:sp>
      <p:pic>
        <p:nvPicPr>
          <p:cNvPr id="3" name="Image 9" descr="220_285_SP HOMELIVE_99457.pdf"/>
          <p:cNvPicPr>
            <a:picLocks noChangeAspect="1"/>
          </p:cNvPicPr>
          <p:nvPr/>
        </p:nvPicPr>
        <p:blipFill>
          <a:blip r:embed="rId2" cstate="print">
            <a:extLst>
              <a:ext uri="{28A0092B-C50C-407E-A947-70E740481C1C}">
                <a14:useLocalDpi xmlns:a14="http://schemas.microsoft.com/office/drawing/2010/main" val="0"/>
              </a:ext>
            </a:extLst>
          </a:blip>
          <a:srcRect l="8299" t="4774" r="6311" b="8377"/>
          <a:stretch>
            <a:fillRect/>
          </a:stretch>
        </p:blipFill>
        <p:spPr bwMode="auto">
          <a:xfrm>
            <a:off x="453733" y="915566"/>
            <a:ext cx="2996660"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915566"/>
            <a:ext cx="3075806"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Connecteur droit avec flèche 5"/>
          <p:cNvCxnSpPr/>
          <p:nvPr/>
        </p:nvCxnSpPr>
        <p:spPr>
          <a:xfrm>
            <a:off x="3779912" y="2571750"/>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43529"/>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descr="annonce presse service DP chien.pdf"/>
          <p:cNvPicPr>
            <a:picLocks noChangeAspect="1"/>
          </p:cNvPicPr>
          <p:nvPr/>
        </p:nvPicPr>
        <p:blipFill>
          <a:blip r:embed="rId2">
            <a:extLst>
              <a:ext uri="{28A0092B-C50C-407E-A947-70E740481C1C}">
                <a14:useLocalDpi xmlns:a14="http://schemas.microsoft.com/office/drawing/2010/main" val="0"/>
              </a:ext>
            </a:extLst>
          </a:blip>
          <a:srcRect l="3157" t="4707" r="3409" b="5107"/>
          <a:stretch>
            <a:fillRect/>
          </a:stretch>
        </p:blipFill>
        <p:spPr bwMode="auto">
          <a:xfrm>
            <a:off x="277585" y="1203598"/>
            <a:ext cx="4943314" cy="3326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3" cstate="print"/>
          <a:srcRect/>
          <a:stretch>
            <a:fillRect/>
          </a:stretch>
        </p:blipFill>
        <p:spPr bwMode="auto">
          <a:xfrm>
            <a:off x="6012160" y="771550"/>
            <a:ext cx="2491524" cy="4104457"/>
          </a:xfrm>
          <a:prstGeom prst="rect">
            <a:avLst/>
          </a:prstGeom>
          <a:noFill/>
          <a:ln w="9525">
            <a:noFill/>
            <a:miter lim="800000"/>
            <a:headEnd/>
            <a:tailEnd/>
          </a:ln>
        </p:spPr>
      </p:pic>
      <p:sp>
        <p:nvSpPr>
          <p:cNvPr id="5" name="Espace réservé du contenu 1"/>
          <p:cNvSpPr>
            <a:spLocks noGrp="1"/>
          </p:cNvSpPr>
          <p:nvPr>
            <p:ph idx="1"/>
          </p:nvPr>
        </p:nvSpPr>
        <p:spPr>
          <a:xfrm>
            <a:off x="339726" y="339725"/>
            <a:ext cx="8470899" cy="503833"/>
          </a:xfrm>
        </p:spPr>
        <p:txBody>
          <a:bodyPr/>
          <a:lstStyle/>
          <a:p>
            <a:r>
              <a:rPr lang="fr-FR" dirty="0" smtClean="0"/>
              <a:t>Service 24</a:t>
            </a:r>
            <a:endParaRPr lang="fr-FR" dirty="0"/>
          </a:p>
        </p:txBody>
      </p:sp>
      <p:cxnSp>
        <p:nvCxnSpPr>
          <p:cNvPr id="6" name="Straight Arrow Connector 6"/>
          <p:cNvCxnSpPr/>
          <p:nvPr/>
        </p:nvCxnSpPr>
        <p:spPr>
          <a:xfrm>
            <a:off x="5335281" y="2686965"/>
            <a:ext cx="5328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4602321"/>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39726" y="339725"/>
            <a:ext cx="8470899" cy="431825"/>
          </a:xfrm>
        </p:spPr>
        <p:txBody>
          <a:bodyPr/>
          <a:lstStyle/>
          <a:p>
            <a:r>
              <a:rPr lang="fr-FR" dirty="0" smtClean="0"/>
              <a:t>Soldes UV</a:t>
            </a:r>
            <a:endParaRPr lang="fr-FR" dirty="0"/>
          </a:p>
        </p:txBody>
      </p:sp>
      <p:pic>
        <p:nvPicPr>
          <p:cNvPr id="3" name="Image 3" descr="vitrine bons plans homme.pd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059581"/>
            <a:ext cx="2338581" cy="38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931" y="1027610"/>
            <a:ext cx="2362038" cy="38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6"/>
          <p:cNvCxnSpPr/>
          <p:nvPr/>
        </p:nvCxnSpPr>
        <p:spPr>
          <a:xfrm>
            <a:off x="4226355" y="2686965"/>
            <a:ext cx="10657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2277908"/>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39726" y="339725"/>
            <a:ext cx="8470899" cy="575841"/>
          </a:xfrm>
        </p:spPr>
        <p:txBody>
          <a:bodyPr/>
          <a:lstStyle/>
          <a:p>
            <a:r>
              <a:rPr lang="fr-FR" altLang="en-US" sz="2000" dirty="0" smtClean="0">
                <a:solidFill>
                  <a:schemeClr val="bg2"/>
                </a:solidFill>
              </a:rPr>
              <a:t>1. Communication </a:t>
            </a:r>
            <a:r>
              <a:rPr lang="fr-FR" altLang="en-US" sz="2000" dirty="0">
                <a:solidFill>
                  <a:schemeClr val="bg2"/>
                </a:solidFill>
              </a:rPr>
              <a:t>AMEA aéroport</a:t>
            </a:r>
            <a:endParaRPr lang="fr-FR" sz="2000" dirty="0">
              <a:solidFill>
                <a:schemeClr val="bg2"/>
              </a:solidFill>
            </a:endParaRPr>
          </a:p>
        </p:txBody>
      </p:sp>
      <p:cxnSp>
        <p:nvCxnSpPr>
          <p:cNvPr id="5" name="Straight Arrow Connector 6"/>
          <p:cNvCxnSpPr/>
          <p:nvPr/>
        </p:nvCxnSpPr>
        <p:spPr>
          <a:xfrm>
            <a:off x="4226355" y="2686965"/>
            <a:ext cx="6144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6" name="Picture 1"/>
          <p:cNvPicPr>
            <a:picLocks noChangeAspect="1"/>
          </p:cNvPicPr>
          <p:nvPr/>
        </p:nvPicPr>
        <p:blipFill>
          <a:blip r:embed="rId2"/>
          <a:stretch>
            <a:fillRect/>
          </a:stretch>
        </p:blipFill>
        <p:spPr>
          <a:xfrm>
            <a:off x="769903" y="966621"/>
            <a:ext cx="3068039" cy="3922816"/>
          </a:xfrm>
          <a:prstGeom prst="rect">
            <a:avLst/>
          </a:prstGeom>
        </p:spPr>
      </p:pic>
      <p:pic>
        <p:nvPicPr>
          <p:cNvPr id="7" name="Picture 4"/>
          <p:cNvPicPr>
            <a:picLocks noChangeAspect="1"/>
          </p:cNvPicPr>
          <p:nvPr/>
        </p:nvPicPr>
        <p:blipFill>
          <a:blip r:embed="rId3"/>
          <a:stretch>
            <a:fillRect/>
          </a:stretch>
        </p:blipFill>
        <p:spPr>
          <a:xfrm>
            <a:off x="5301695" y="966621"/>
            <a:ext cx="2756573" cy="3922816"/>
          </a:xfrm>
          <a:prstGeom prst="rect">
            <a:avLst/>
          </a:prstGeom>
        </p:spPr>
      </p:pic>
    </p:spTree>
    <p:extLst>
      <p:ext uri="{BB962C8B-B14F-4D97-AF65-F5344CB8AC3E}">
        <p14:creationId xmlns:p14="http://schemas.microsoft.com/office/powerpoint/2010/main" val="829058257"/>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2235" y="1534815"/>
            <a:ext cx="4301360" cy="1814636"/>
          </a:xfrm>
          <a:prstGeom prst="rect">
            <a:avLst/>
          </a:prstGeom>
        </p:spPr>
      </p:pic>
      <p:cxnSp>
        <p:nvCxnSpPr>
          <p:cNvPr id="4" name="Straight Arrow Connector 7"/>
          <p:cNvCxnSpPr/>
          <p:nvPr/>
        </p:nvCxnSpPr>
        <p:spPr>
          <a:xfrm>
            <a:off x="4610405" y="2341776"/>
            <a:ext cx="6144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9865" y="411510"/>
            <a:ext cx="3193874" cy="4515966"/>
          </a:xfrm>
          <a:prstGeom prst="rect">
            <a:avLst/>
          </a:prstGeom>
          <a:ln w="12700">
            <a:solidFill>
              <a:schemeClr val="tx1"/>
            </a:solidFill>
          </a:ln>
        </p:spPr>
      </p:pic>
      <p:sp>
        <p:nvSpPr>
          <p:cNvPr id="6" name="Espace réservé du contenu 1"/>
          <p:cNvSpPr>
            <a:spLocks noGrp="1"/>
          </p:cNvSpPr>
          <p:nvPr>
            <p:ph idx="1"/>
          </p:nvPr>
        </p:nvSpPr>
        <p:spPr>
          <a:xfrm>
            <a:off x="339726" y="339725"/>
            <a:ext cx="8470899" cy="575841"/>
          </a:xfrm>
        </p:spPr>
        <p:txBody>
          <a:bodyPr/>
          <a:lstStyle/>
          <a:p>
            <a:r>
              <a:rPr lang="fr-FR" altLang="en-US" sz="2000" dirty="0" smtClean="0">
                <a:solidFill>
                  <a:schemeClr val="bg2"/>
                </a:solidFill>
              </a:rPr>
              <a:t>2. Communication Cineday</a:t>
            </a:r>
            <a:endParaRPr lang="fr-FR" sz="2000" dirty="0">
              <a:solidFill>
                <a:schemeClr val="bg2"/>
              </a:solidFill>
            </a:endParaRPr>
          </a:p>
        </p:txBody>
      </p:sp>
    </p:spTree>
    <p:extLst>
      <p:ext uri="{BB962C8B-B14F-4D97-AF65-F5344CB8AC3E}">
        <p14:creationId xmlns:p14="http://schemas.microsoft.com/office/powerpoint/2010/main" val="2328908387"/>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7"/>
          <p:cNvCxnSpPr/>
          <p:nvPr/>
        </p:nvCxnSpPr>
        <p:spPr>
          <a:xfrm>
            <a:off x="4139952" y="2715766"/>
            <a:ext cx="6144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Espace réservé du contenu 1"/>
          <p:cNvSpPr>
            <a:spLocks noGrp="1"/>
          </p:cNvSpPr>
          <p:nvPr>
            <p:ph idx="1"/>
          </p:nvPr>
        </p:nvSpPr>
        <p:spPr>
          <a:xfrm>
            <a:off x="339726" y="339725"/>
            <a:ext cx="8470899" cy="575841"/>
          </a:xfrm>
        </p:spPr>
        <p:txBody>
          <a:bodyPr/>
          <a:lstStyle/>
          <a:p>
            <a:r>
              <a:rPr lang="fr-FR" altLang="en-US" sz="2000" dirty="0" smtClean="0">
                <a:solidFill>
                  <a:schemeClr val="bg2"/>
                </a:solidFill>
              </a:rPr>
              <a:t>3. Communication </a:t>
            </a:r>
            <a:r>
              <a:rPr lang="fr-FR" altLang="en-US" sz="2000" dirty="0" err="1" smtClean="0">
                <a:solidFill>
                  <a:schemeClr val="bg2"/>
                </a:solidFill>
              </a:rPr>
              <a:t>Arcep</a:t>
            </a:r>
            <a:endParaRPr lang="fr-FR" sz="2000" dirty="0">
              <a:solidFill>
                <a:schemeClr val="bg2"/>
              </a:solidFill>
            </a:endParaRPr>
          </a:p>
        </p:txBody>
      </p:sp>
      <p:pic>
        <p:nvPicPr>
          <p:cNvPr id="7" name="Image 7" descr="ARCEP_PRINT_V.pdf"/>
          <p:cNvPicPr>
            <a:picLocks noChangeAspect="1"/>
          </p:cNvPicPr>
          <p:nvPr/>
        </p:nvPicPr>
        <p:blipFill>
          <a:blip r:embed="rId2" cstate="print"/>
          <a:srcRect/>
          <a:stretch>
            <a:fillRect/>
          </a:stretch>
        </p:blipFill>
        <p:spPr bwMode="auto">
          <a:xfrm>
            <a:off x="556434" y="843558"/>
            <a:ext cx="3031555" cy="4016375"/>
          </a:xfrm>
          <a:prstGeom prst="rect">
            <a:avLst/>
          </a:prstGeom>
          <a:noFill/>
          <a:ln w="9525">
            <a:noFill/>
            <a:miter lim="800000"/>
            <a:headEnd/>
            <a:tailEnd/>
          </a:ln>
        </p:spPr>
      </p:pic>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819147"/>
            <a:ext cx="3109791" cy="4016375"/>
          </a:xfrm>
          <a:prstGeom prst="rect">
            <a:avLst/>
          </a:prstGeom>
        </p:spPr>
      </p:pic>
    </p:spTree>
    <p:extLst>
      <p:ext uri="{BB962C8B-B14F-4D97-AF65-F5344CB8AC3E}">
        <p14:creationId xmlns:p14="http://schemas.microsoft.com/office/powerpoint/2010/main" val="701134645"/>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p:cNvPicPr>
          <p:nvPr/>
        </p:nvPicPr>
        <p:blipFill>
          <a:blip r:embed="rId2"/>
          <a:stretch>
            <a:fillRect/>
          </a:stretch>
        </p:blipFill>
        <p:spPr>
          <a:xfrm>
            <a:off x="309045" y="1156216"/>
            <a:ext cx="3725285" cy="3647782"/>
          </a:xfrm>
          <a:prstGeom prst="rect">
            <a:avLst/>
          </a:prstGeom>
          <a:ln>
            <a:solidFill>
              <a:schemeClr val="tx1"/>
            </a:solidFill>
          </a:ln>
        </p:spPr>
      </p:pic>
      <p:cxnSp>
        <p:nvCxnSpPr>
          <p:cNvPr id="4" name="Straight Arrow Connector 6"/>
          <p:cNvCxnSpPr/>
          <p:nvPr/>
        </p:nvCxnSpPr>
        <p:spPr>
          <a:xfrm>
            <a:off x="4226355" y="2686965"/>
            <a:ext cx="6144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23478"/>
            <a:ext cx="3327476" cy="487528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Espace réservé du contenu 1"/>
          <p:cNvSpPr>
            <a:spLocks noGrp="1"/>
          </p:cNvSpPr>
          <p:nvPr>
            <p:ph idx="1"/>
          </p:nvPr>
        </p:nvSpPr>
        <p:spPr>
          <a:xfrm>
            <a:off x="339726" y="339725"/>
            <a:ext cx="8470899" cy="575841"/>
          </a:xfrm>
        </p:spPr>
        <p:txBody>
          <a:bodyPr/>
          <a:lstStyle/>
          <a:p>
            <a:r>
              <a:rPr lang="fr-FR" altLang="en-US" sz="2000" dirty="0" smtClean="0">
                <a:solidFill>
                  <a:schemeClr val="bg2"/>
                </a:solidFill>
              </a:rPr>
              <a:t>4. Communication </a:t>
            </a:r>
          </a:p>
          <a:p>
            <a:r>
              <a:rPr lang="fr-FR" altLang="en-US" sz="2000" dirty="0" smtClean="0">
                <a:solidFill>
                  <a:schemeClr val="bg2"/>
                </a:solidFill>
              </a:rPr>
              <a:t>mail d’information</a:t>
            </a:r>
            <a:endParaRPr lang="fr-FR" sz="2000" dirty="0">
              <a:solidFill>
                <a:schemeClr val="bg2"/>
              </a:solidFill>
            </a:endParaRPr>
          </a:p>
        </p:txBody>
      </p:sp>
    </p:spTree>
    <p:extLst>
      <p:ext uri="{BB962C8B-B14F-4D97-AF65-F5344CB8AC3E}">
        <p14:creationId xmlns:p14="http://schemas.microsoft.com/office/powerpoint/2010/main" val="62363783"/>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2786" y="726537"/>
            <a:ext cx="1584176" cy="3926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114" y="359835"/>
            <a:ext cx="1297166" cy="466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6"/>
          <p:cNvCxnSpPr/>
          <p:nvPr/>
        </p:nvCxnSpPr>
        <p:spPr>
          <a:xfrm>
            <a:off x="4657381" y="2686965"/>
            <a:ext cx="6144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Espace réservé du contenu 1"/>
          <p:cNvSpPr>
            <a:spLocks noGrp="1"/>
          </p:cNvSpPr>
          <p:nvPr>
            <p:ph idx="1"/>
          </p:nvPr>
        </p:nvSpPr>
        <p:spPr>
          <a:xfrm>
            <a:off x="339726" y="339725"/>
            <a:ext cx="8470899" cy="575841"/>
          </a:xfrm>
        </p:spPr>
        <p:txBody>
          <a:bodyPr/>
          <a:lstStyle/>
          <a:p>
            <a:r>
              <a:rPr lang="fr-FR" altLang="en-US" sz="2000" dirty="0" smtClean="0">
                <a:solidFill>
                  <a:schemeClr val="bg2"/>
                </a:solidFill>
              </a:rPr>
              <a:t>4. Communication </a:t>
            </a:r>
          </a:p>
          <a:p>
            <a:r>
              <a:rPr lang="fr-FR" altLang="en-US" sz="2000" dirty="0" smtClean="0">
                <a:solidFill>
                  <a:schemeClr val="bg2"/>
                </a:solidFill>
              </a:rPr>
              <a:t>newsletter VOD</a:t>
            </a:r>
            <a:endParaRPr lang="fr-FR" sz="2000" dirty="0">
              <a:solidFill>
                <a:schemeClr val="bg2"/>
              </a:solidFill>
            </a:endParaRPr>
          </a:p>
        </p:txBody>
      </p:sp>
    </p:spTree>
    <p:extLst>
      <p:ext uri="{BB962C8B-B14F-4D97-AF65-F5344CB8AC3E}">
        <p14:creationId xmlns:p14="http://schemas.microsoft.com/office/powerpoint/2010/main" val="3698663916"/>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fr-FR" dirty="0" smtClean="0"/>
              <a:t>Contenu</a:t>
            </a:r>
          </a:p>
          <a:p>
            <a:pPr lvl="1"/>
            <a:r>
              <a:rPr lang="fr-FR" dirty="0"/>
              <a:t>La nouvelle expression de </a:t>
            </a:r>
            <a:r>
              <a:rPr lang="fr-FR" dirty="0" smtClean="0"/>
              <a:t>marque</a:t>
            </a:r>
          </a:p>
          <a:p>
            <a:pPr lvl="1"/>
            <a:r>
              <a:rPr lang="fr-FR" dirty="0" smtClean="0"/>
              <a:t>La nouvelle signature  </a:t>
            </a:r>
            <a:endParaRPr lang="fr-FR" dirty="0"/>
          </a:p>
          <a:p>
            <a:pPr lvl="1"/>
            <a:r>
              <a:rPr lang="fr-FR" dirty="0" smtClean="0"/>
              <a:t>Les évolutions graphiques </a:t>
            </a:r>
          </a:p>
          <a:p>
            <a:pPr lvl="1"/>
            <a:r>
              <a:rPr lang="fr-FR" dirty="0" smtClean="0"/>
              <a:t>Exemples avant-après</a:t>
            </a:r>
          </a:p>
          <a:p>
            <a:pPr lvl="1"/>
            <a:r>
              <a:rPr lang="fr-FR" dirty="0" smtClean="0">
                <a:solidFill>
                  <a:schemeClr val="bg2"/>
                </a:solidFill>
              </a:rPr>
              <a:t>Exemples par typologie de PDC</a:t>
            </a:r>
          </a:p>
          <a:p>
            <a:pPr lvl="1"/>
            <a:r>
              <a:rPr lang="fr-FR" dirty="0" smtClean="0"/>
              <a:t>Mise en application – cas pratiques </a:t>
            </a:r>
          </a:p>
          <a:p>
            <a:pPr lvl="1"/>
            <a:r>
              <a:rPr lang="fr-FR" dirty="0" smtClean="0"/>
              <a:t>Où </a:t>
            </a:r>
            <a:r>
              <a:rPr lang="fr-FR" dirty="0"/>
              <a:t>trouver quoi </a:t>
            </a:r>
          </a:p>
          <a:p>
            <a:pPr lvl="1"/>
            <a:endParaRPr lang="fr-FR" dirty="0" smtClean="0"/>
          </a:p>
        </p:txBody>
      </p:sp>
    </p:spTree>
    <p:extLst>
      <p:ext uri="{BB962C8B-B14F-4D97-AF65-F5344CB8AC3E}">
        <p14:creationId xmlns:p14="http://schemas.microsoft.com/office/powerpoint/2010/main" val="3716887475"/>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1"/>
          <p:cNvSpPr txBox="1">
            <a:spLocks/>
          </p:cNvSpPr>
          <p:nvPr/>
        </p:nvSpPr>
        <p:spPr bwMode="auto">
          <a:xfrm>
            <a:off x="339726" y="339725"/>
            <a:ext cx="8470899" cy="64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514350" rtl="0" eaLnBrk="1" fontAlgn="base" hangingPunct="1">
              <a:lnSpc>
                <a:spcPct val="85000"/>
              </a:lnSpc>
              <a:spcBef>
                <a:spcPct val="0"/>
              </a:spcBef>
              <a:spcAft>
                <a:spcPts val="0"/>
              </a:spcAft>
              <a:buFont typeface="Arial" pitchFamily="34" charset="0"/>
              <a:defRPr sz="3000" kern="1200" baseline="0">
                <a:solidFill>
                  <a:srgbClr val="FF6600"/>
                </a:solidFill>
                <a:latin typeface="Helvetica 75 Bold" panose="020B0804020202020204" pitchFamily="34" charset="0"/>
                <a:ea typeface="ＭＳ Ｐゴシック" pitchFamily="34" charset="-128"/>
                <a:cs typeface="+mn-cs"/>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3pPr>
            <a:lvl4pPr marL="401638" indent="-401638"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4pPr>
            <a:lvl5pPr marL="0" indent="0"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fr-FR" dirty="0" smtClean="0"/>
              <a:t>Mise en application  </a:t>
            </a:r>
            <a:endParaRPr lang="fr-FR" dirty="0"/>
          </a:p>
        </p:txBody>
      </p:sp>
      <p:sp>
        <p:nvSpPr>
          <p:cNvPr id="4" name="ZoneTexte 3"/>
          <p:cNvSpPr txBox="1"/>
          <p:nvPr/>
        </p:nvSpPr>
        <p:spPr>
          <a:xfrm>
            <a:off x="251520" y="996772"/>
            <a:ext cx="8048698" cy="738664"/>
          </a:xfrm>
          <a:prstGeom prst="rect">
            <a:avLst/>
          </a:prstGeom>
          <a:noFill/>
        </p:spPr>
        <p:txBody>
          <a:bodyPr wrap="square" rtlCol="0">
            <a:spAutoFit/>
          </a:bodyPr>
          <a:lstStyle/>
          <a:p>
            <a:pPr marL="285750" indent="-285750">
              <a:buFont typeface="Arial" panose="020B0604020202020204" pitchFamily="34" charset="0"/>
              <a:buChar char="•"/>
            </a:pPr>
            <a:r>
              <a:rPr lang="fr-FR" dirty="0" smtClean="0">
                <a:solidFill>
                  <a:schemeClr val="bg1"/>
                </a:solidFill>
              </a:rPr>
              <a:t>Pour présenter nos offres, nos produits et nos services : L’écoute du besoin prend vie dans un cadre et la réponse apportée par Orange à ce besoin prend vie dans une découpe. </a:t>
            </a:r>
            <a:endParaRPr lang="fr-FR" dirty="0">
              <a:solidFill>
                <a:schemeClr val="bg1"/>
              </a:solidFill>
            </a:endParaRPr>
          </a:p>
        </p:txBody>
      </p:sp>
      <p:sp>
        <p:nvSpPr>
          <p:cNvPr id="5" name="Freeform 38"/>
          <p:cNvSpPr>
            <a:spLocks/>
          </p:cNvSpPr>
          <p:nvPr/>
        </p:nvSpPr>
        <p:spPr bwMode="auto">
          <a:xfrm>
            <a:off x="2542933" y="2175705"/>
            <a:ext cx="1380995" cy="1404157"/>
          </a:xfrm>
          <a:custGeom>
            <a:avLst/>
            <a:gdLst>
              <a:gd name="T0" fmla="*/ 0 w 681"/>
              <a:gd name="T1" fmla="*/ 2147483647 h 683"/>
              <a:gd name="T2" fmla="*/ 2147483647 w 681"/>
              <a:gd name="T3" fmla="*/ 2147483647 h 683"/>
              <a:gd name="T4" fmla="*/ 2147483647 w 681"/>
              <a:gd name="T5" fmla="*/ 0 h 683"/>
              <a:gd name="T6" fmla="*/ 2147483647 w 681"/>
              <a:gd name="T7" fmla="*/ 2147483647 h 683"/>
              <a:gd name="T8" fmla="*/ 2147483647 w 681"/>
              <a:gd name="T9" fmla="*/ 2147483647 h 683"/>
              <a:gd name="T10" fmla="*/ 2147483647 w 681"/>
              <a:gd name="T11" fmla="*/ 2147483647 h 683"/>
              <a:gd name="T12" fmla="*/ 0 w 681"/>
              <a:gd name="T13" fmla="*/ 2147483647 h 683"/>
              <a:gd name="T14" fmla="*/ 0 w 681"/>
              <a:gd name="T15" fmla="*/ 2147483647 h 683"/>
              <a:gd name="T16" fmla="*/ 0 60000 65536"/>
              <a:gd name="T17" fmla="*/ 0 60000 65536"/>
              <a:gd name="T18" fmla="*/ 0 60000 65536"/>
              <a:gd name="T19" fmla="*/ 0 60000 65536"/>
              <a:gd name="T20" fmla="*/ 0 60000 65536"/>
              <a:gd name="T21" fmla="*/ 0 60000 65536"/>
              <a:gd name="T22" fmla="*/ 0 60000 65536"/>
              <a:gd name="T23" fmla="*/ 0 60000 65536"/>
              <a:gd name="T24" fmla="*/ 0 w 681"/>
              <a:gd name="T25" fmla="*/ 0 h 683"/>
              <a:gd name="T26" fmla="*/ 681 w 681"/>
              <a:gd name="T27" fmla="*/ 683 h 6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1" h="683">
                <a:moveTo>
                  <a:pt x="0" y="86"/>
                </a:moveTo>
                <a:cubicBezTo>
                  <a:pt x="229" y="86"/>
                  <a:pt x="229" y="86"/>
                  <a:pt x="229" y="86"/>
                </a:cubicBezTo>
                <a:cubicBezTo>
                  <a:pt x="242" y="36"/>
                  <a:pt x="287" y="0"/>
                  <a:pt x="341" y="0"/>
                </a:cubicBezTo>
                <a:cubicBezTo>
                  <a:pt x="394" y="0"/>
                  <a:pt x="440" y="36"/>
                  <a:pt x="453" y="86"/>
                </a:cubicBezTo>
                <a:cubicBezTo>
                  <a:pt x="681" y="86"/>
                  <a:pt x="681" y="86"/>
                  <a:pt x="681" y="86"/>
                </a:cubicBezTo>
                <a:cubicBezTo>
                  <a:pt x="681" y="683"/>
                  <a:pt x="681" y="683"/>
                  <a:pt x="681" y="683"/>
                </a:cubicBezTo>
                <a:cubicBezTo>
                  <a:pt x="0" y="683"/>
                  <a:pt x="0" y="683"/>
                  <a:pt x="0" y="683"/>
                </a:cubicBezTo>
                <a:lnTo>
                  <a:pt x="0" y="86"/>
                </a:lnTo>
                <a:close/>
              </a:path>
            </a:pathLst>
          </a:custGeom>
          <a:solidFill>
            <a:schemeClr val="accent1"/>
          </a:solidFill>
          <a:ln w="9525">
            <a:noFill/>
            <a:round/>
            <a:headEnd/>
            <a:tailEnd/>
          </a:ln>
        </p:spPr>
        <p:txBody>
          <a:bodyPr lIns="91424" tIns="45712" rIns="91424" bIns="45712"/>
          <a:lstStyle/>
          <a:p>
            <a:endParaRPr lang="fr-FR">
              <a:solidFill>
                <a:schemeClr val="bg1"/>
              </a:solidFill>
            </a:endParaRPr>
          </a:p>
        </p:txBody>
      </p:sp>
      <p:sp>
        <p:nvSpPr>
          <p:cNvPr id="6" name="Freeform 37"/>
          <p:cNvSpPr>
            <a:spLocks noEditPoints="1"/>
          </p:cNvSpPr>
          <p:nvPr/>
        </p:nvSpPr>
        <p:spPr bwMode="auto">
          <a:xfrm>
            <a:off x="611560" y="1995686"/>
            <a:ext cx="1728192" cy="1728192"/>
          </a:xfrm>
          <a:custGeom>
            <a:avLst/>
            <a:gdLst>
              <a:gd name="T0" fmla="*/ 2147483647 w 860"/>
              <a:gd name="T1" fmla="*/ 2147483647 h 860"/>
              <a:gd name="T2" fmla="*/ 2147483647 w 860"/>
              <a:gd name="T3" fmla="*/ 2147483647 h 860"/>
              <a:gd name="T4" fmla="*/ 2147483647 w 860"/>
              <a:gd name="T5" fmla="*/ 2147483647 h 860"/>
              <a:gd name="T6" fmla="*/ 2147483647 w 860"/>
              <a:gd name="T7" fmla="*/ 2147483647 h 860"/>
              <a:gd name="T8" fmla="*/ 2147483647 w 860"/>
              <a:gd name="T9" fmla="*/ 2147483647 h 860"/>
              <a:gd name="T10" fmla="*/ 2147483647 w 860"/>
              <a:gd name="T11" fmla="*/ 2147483647 h 860"/>
              <a:gd name="T12" fmla="*/ 2147483647 w 860"/>
              <a:gd name="T13" fmla="*/ 2147483647 h 860"/>
              <a:gd name="T14" fmla="*/ 2147483647 w 860"/>
              <a:gd name="T15" fmla="*/ 2147483647 h 860"/>
              <a:gd name="T16" fmla="*/ 0 w 860"/>
              <a:gd name="T17" fmla="*/ 2147483647 h 860"/>
              <a:gd name="T18" fmla="*/ 2147483647 w 860"/>
              <a:gd name="T19" fmla="*/ 2147483647 h 860"/>
              <a:gd name="T20" fmla="*/ 2147483647 w 860"/>
              <a:gd name="T21" fmla="*/ 0 h 860"/>
              <a:gd name="T22" fmla="*/ 0 w 860"/>
              <a:gd name="T23" fmla="*/ 0 h 860"/>
              <a:gd name="T24" fmla="*/ 0 w 860"/>
              <a:gd name="T25" fmla="*/ 2147483647 h 8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0"/>
              <a:gd name="T40" fmla="*/ 0 h 860"/>
              <a:gd name="T41" fmla="*/ 860 w 860"/>
              <a:gd name="T42" fmla="*/ 860 h 8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0" h="860">
                <a:moveTo>
                  <a:pt x="87" y="173"/>
                </a:moveTo>
                <a:cubicBezTo>
                  <a:pt x="317" y="173"/>
                  <a:pt x="317" y="173"/>
                  <a:pt x="317" y="173"/>
                </a:cubicBezTo>
                <a:cubicBezTo>
                  <a:pt x="330" y="123"/>
                  <a:pt x="376" y="86"/>
                  <a:pt x="430" y="86"/>
                </a:cubicBezTo>
                <a:cubicBezTo>
                  <a:pt x="484" y="86"/>
                  <a:pt x="529" y="123"/>
                  <a:pt x="543" y="173"/>
                </a:cubicBezTo>
                <a:cubicBezTo>
                  <a:pt x="773" y="173"/>
                  <a:pt x="773" y="173"/>
                  <a:pt x="773" y="173"/>
                </a:cubicBezTo>
                <a:cubicBezTo>
                  <a:pt x="773" y="774"/>
                  <a:pt x="773" y="774"/>
                  <a:pt x="773" y="774"/>
                </a:cubicBezTo>
                <a:cubicBezTo>
                  <a:pt x="87" y="774"/>
                  <a:pt x="87" y="774"/>
                  <a:pt x="87" y="774"/>
                </a:cubicBezTo>
                <a:lnTo>
                  <a:pt x="87" y="173"/>
                </a:lnTo>
                <a:close/>
                <a:moveTo>
                  <a:pt x="0" y="860"/>
                </a:moveTo>
                <a:cubicBezTo>
                  <a:pt x="860" y="860"/>
                  <a:pt x="860" y="860"/>
                  <a:pt x="860" y="860"/>
                </a:cubicBezTo>
                <a:cubicBezTo>
                  <a:pt x="860" y="0"/>
                  <a:pt x="860" y="0"/>
                  <a:pt x="860" y="0"/>
                </a:cubicBezTo>
                <a:cubicBezTo>
                  <a:pt x="0" y="0"/>
                  <a:pt x="0" y="0"/>
                  <a:pt x="0" y="0"/>
                </a:cubicBezTo>
                <a:lnTo>
                  <a:pt x="0" y="860"/>
                </a:lnTo>
                <a:close/>
              </a:path>
            </a:pathLst>
          </a:custGeom>
          <a:solidFill>
            <a:schemeClr val="accent1"/>
          </a:solidFill>
          <a:ln w="9525">
            <a:noFill/>
            <a:round/>
            <a:headEnd/>
            <a:tailEnd/>
          </a:ln>
        </p:spPr>
        <p:txBody>
          <a:bodyPr lIns="91424" tIns="45712" rIns="91424" bIns="45712"/>
          <a:lstStyle/>
          <a:p>
            <a:endParaRPr lang="fr-FR">
              <a:solidFill>
                <a:schemeClr val="bg1"/>
              </a:solidFill>
            </a:endParaRPr>
          </a:p>
        </p:txBody>
      </p:sp>
      <p:sp>
        <p:nvSpPr>
          <p:cNvPr id="7" name="TextBox 17"/>
          <p:cNvSpPr txBox="1">
            <a:spLocks noChangeArrowheads="1"/>
          </p:cNvSpPr>
          <p:nvPr/>
        </p:nvSpPr>
        <p:spPr bwMode="auto">
          <a:xfrm>
            <a:off x="531970" y="2717433"/>
            <a:ext cx="1875515" cy="369332"/>
          </a:xfrm>
          <a:prstGeom prst="rect">
            <a:avLst/>
          </a:prstGeom>
          <a:noFill/>
          <a:ln w="9525">
            <a:noFill/>
            <a:miter lim="800000"/>
            <a:headEnd/>
            <a:tailEnd/>
          </a:ln>
        </p:spPr>
        <p:txBody>
          <a:bodyPr wrap="square" anchor="ctr">
            <a:spAutoFit/>
          </a:bodyPr>
          <a:lstStyle/>
          <a:p>
            <a:pPr algn="ctr"/>
            <a:r>
              <a:rPr lang="en-GB" altLang="pl-PL" sz="1800" b="1" dirty="0" smtClean="0">
                <a:solidFill>
                  <a:schemeClr val="bg1"/>
                </a:solidFill>
                <a:ea typeface="MS PGothic" pitchFamily="34" charset="-128"/>
              </a:rPr>
              <a:t>Ecouter</a:t>
            </a:r>
            <a:endParaRPr lang="en-GB" altLang="pl-PL" sz="1800" b="1" dirty="0">
              <a:solidFill>
                <a:schemeClr val="bg1"/>
              </a:solidFill>
              <a:ea typeface="MS PGothic" pitchFamily="34" charset="-128"/>
            </a:endParaRPr>
          </a:p>
        </p:txBody>
      </p:sp>
      <p:sp>
        <p:nvSpPr>
          <p:cNvPr id="8" name="TextBox 17"/>
          <p:cNvSpPr txBox="1">
            <a:spLocks noChangeArrowheads="1"/>
          </p:cNvSpPr>
          <p:nvPr/>
        </p:nvSpPr>
        <p:spPr bwMode="auto">
          <a:xfrm>
            <a:off x="2240928" y="2765125"/>
            <a:ext cx="2043040" cy="369332"/>
          </a:xfrm>
          <a:prstGeom prst="rect">
            <a:avLst/>
          </a:prstGeom>
          <a:noFill/>
          <a:ln w="9525">
            <a:noFill/>
            <a:miter lim="800000"/>
            <a:headEnd/>
            <a:tailEnd/>
          </a:ln>
        </p:spPr>
        <p:txBody>
          <a:bodyPr wrap="square" anchor="ctr">
            <a:spAutoFit/>
          </a:bodyPr>
          <a:lstStyle/>
          <a:p>
            <a:pPr algn="ctr"/>
            <a:r>
              <a:rPr lang="en-GB" altLang="pl-PL" sz="1800" b="1" dirty="0" smtClean="0">
                <a:solidFill>
                  <a:schemeClr val="bg1"/>
                </a:solidFill>
                <a:ea typeface="MS PGothic" pitchFamily="34" charset="-128"/>
              </a:rPr>
              <a:t>Répondre</a:t>
            </a:r>
            <a:endParaRPr lang="en-GB" altLang="pl-PL" sz="1800" b="1" dirty="0">
              <a:solidFill>
                <a:schemeClr val="bg1"/>
              </a:solidFill>
              <a:ea typeface="MS PGothic" pitchFamily="34" charset="-128"/>
            </a:endParaRPr>
          </a:p>
        </p:txBody>
      </p:sp>
      <p:sp>
        <p:nvSpPr>
          <p:cNvPr id="9" name="Freeform 38"/>
          <p:cNvSpPr>
            <a:spLocks/>
          </p:cNvSpPr>
          <p:nvPr/>
        </p:nvSpPr>
        <p:spPr bwMode="auto">
          <a:xfrm>
            <a:off x="7128189" y="2247712"/>
            <a:ext cx="1332243" cy="1332149"/>
          </a:xfrm>
          <a:custGeom>
            <a:avLst/>
            <a:gdLst>
              <a:gd name="T0" fmla="*/ 0 w 681"/>
              <a:gd name="T1" fmla="*/ 2147483647 h 683"/>
              <a:gd name="T2" fmla="*/ 2147483647 w 681"/>
              <a:gd name="T3" fmla="*/ 2147483647 h 683"/>
              <a:gd name="T4" fmla="*/ 2147483647 w 681"/>
              <a:gd name="T5" fmla="*/ 0 h 683"/>
              <a:gd name="T6" fmla="*/ 2147483647 w 681"/>
              <a:gd name="T7" fmla="*/ 2147483647 h 683"/>
              <a:gd name="T8" fmla="*/ 2147483647 w 681"/>
              <a:gd name="T9" fmla="*/ 2147483647 h 683"/>
              <a:gd name="T10" fmla="*/ 2147483647 w 681"/>
              <a:gd name="T11" fmla="*/ 2147483647 h 683"/>
              <a:gd name="T12" fmla="*/ 0 w 681"/>
              <a:gd name="T13" fmla="*/ 2147483647 h 683"/>
              <a:gd name="T14" fmla="*/ 0 w 681"/>
              <a:gd name="T15" fmla="*/ 2147483647 h 683"/>
              <a:gd name="T16" fmla="*/ 0 60000 65536"/>
              <a:gd name="T17" fmla="*/ 0 60000 65536"/>
              <a:gd name="T18" fmla="*/ 0 60000 65536"/>
              <a:gd name="T19" fmla="*/ 0 60000 65536"/>
              <a:gd name="T20" fmla="*/ 0 60000 65536"/>
              <a:gd name="T21" fmla="*/ 0 60000 65536"/>
              <a:gd name="T22" fmla="*/ 0 60000 65536"/>
              <a:gd name="T23" fmla="*/ 0 60000 65536"/>
              <a:gd name="T24" fmla="*/ 0 w 681"/>
              <a:gd name="T25" fmla="*/ 0 h 683"/>
              <a:gd name="T26" fmla="*/ 681 w 681"/>
              <a:gd name="T27" fmla="*/ 683 h 6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1" h="683">
                <a:moveTo>
                  <a:pt x="0" y="86"/>
                </a:moveTo>
                <a:cubicBezTo>
                  <a:pt x="229" y="86"/>
                  <a:pt x="229" y="86"/>
                  <a:pt x="229" y="86"/>
                </a:cubicBezTo>
                <a:cubicBezTo>
                  <a:pt x="242" y="36"/>
                  <a:pt x="287" y="0"/>
                  <a:pt x="341" y="0"/>
                </a:cubicBezTo>
                <a:cubicBezTo>
                  <a:pt x="394" y="0"/>
                  <a:pt x="440" y="36"/>
                  <a:pt x="453" y="86"/>
                </a:cubicBezTo>
                <a:cubicBezTo>
                  <a:pt x="681" y="86"/>
                  <a:pt x="681" y="86"/>
                  <a:pt x="681" y="86"/>
                </a:cubicBezTo>
                <a:cubicBezTo>
                  <a:pt x="681" y="683"/>
                  <a:pt x="681" y="683"/>
                  <a:pt x="681" y="683"/>
                </a:cubicBezTo>
                <a:cubicBezTo>
                  <a:pt x="0" y="683"/>
                  <a:pt x="0" y="683"/>
                  <a:pt x="0" y="683"/>
                </a:cubicBezTo>
                <a:lnTo>
                  <a:pt x="0" y="86"/>
                </a:lnTo>
                <a:close/>
              </a:path>
            </a:pathLst>
          </a:custGeom>
          <a:solidFill>
            <a:schemeClr val="accent1"/>
          </a:solidFill>
          <a:ln w="9525">
            <a:noFill/>
            <a:round/>
            <a:headEnd/>
            <a:tailEnd/>
          </a:ln>
        </p:spPr>
        <p:txBody>
          <a:bodyPr lIns="91424" tIns="45712" rIns="91424" bIns="45712"/>
          <a:lstStyle/>
          <a:p>
            <a:endParaRPr lang="fr-FR" sz="1200">
              <a:solidFill>
                <a:schemeClr val="bg1"/>
              </a:solidFill>
            </a:endParaRPr>
          </a:p>
        </p:txBody>
      </p:sp>
      <p:sp>
        <p:nvSpPr>
          <p:cNvPr id="10" name="Freeform 37"/>
          <p:cNvSpPr>
            <a:spLocks noEditPoints="1"/>
          </p:cNvSpPr>
          <p:nvPr/>
        </p:nvSpPr>
        <p:spPr bwMode="auto">
          <a:xfrm>
            <a:off x="5223248" y="1995686"/>
            <a:ext cx="1725016" cy="1728192"/>
          </a:xfrm>
          <a:custGeom>
            <a:avLst/>
            <a:gdLst>
              <a:gd name="T0" fmla="*/ 2147483647 w 860"/>
              <a:gd name="T1" fmla="*/ 2147483647 h 860"/>
              <a:gd name="T2" fmla="*/ 2147483647 w 860"/>
              <a:gd name="T3" fmla="*/ 2147483647 h 860"/>
              <a:gd name="T4" fmla="*/ 2147483647 w 860"/>
              <a:gd name="T5" fmla="*/ 2147483647 h 860"/>
              <a:gd name="T6" fmla="*/ 2147483647 w 860"/>
              <a:gd name="T7" fmla="*/ 2147483647 h 860"/>
              <a:gd name="T8" fmla="*/ 2147483647 w 860"/>
              <a:gd name="T9" fmla="*/ 2147483647 h 860"/>
              <a:gd name="T10" fmla="*/ 2147483647 w 860"/>
              <a:gd name="T11" fmla="*/ 2147483647 h 860"/>
              <a:gd name="T12" fmla="*/ 2147483647 w 860"/>
              <a:gd name="T13" fmla="*/ 2147483647 h 860"/>
              <a:gd name="T14" fmla="*/ 2147483647 w 860"/>
              <a:gd name="T15" fmla="*/ 2147483647 h 860"/>
              <a:gd name="T16" fmla="*/ 0 w 860"/>
              <a:gd name="T17" fmla="*/ 2147483647 h 860"/>
              <a:gd name="T18" fmla="*/ 2147483647 w 860"/>
              <a:gd name="T19" fmla="*/ 2147483647 h 860"/>
              <a:gd name="T20" fmla="*/ 2147483647 w 860"/>
              <a:gd name="T21" fmla="*/ 0 h 860"/>
              <a:gd name="T22" fmla="*/ 0 w 860"/>
              <a:gd name="T23" fmla="*/ 0 h 860"/>
              <a:gd name="T24" fmla="*/ 0 w 860"/>
              <a:gd name="T25" fmla="*/ 2147483647 h 8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0"/>
              <a:gd name="T40" fmla="*/ 0 h 860"/>
              <a:gd name="T41" fmla="*/ 860 w 860"/>
              <a:gd name="T42" fmla="*/ 860 h 8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0" h="860">
                <a:moveTo>
                  <a:pt x="87" y="173"/>
                </a:moveTo>
                <a:cubicBezTo>
                  <a:pt x="317" y="173"/>
                  <a:pt x="317" y="173"/>
                  <a:pt x="317" y="173"/>
                </a:cubicBezTo>
                <a:cubicBezTo>
                  <a:pt x="330" y="123"/>
                  <a:pt x="376" y="86"/>
                  <a:pt x="430" y="86"/>
                </a:cubicBezTo>
                <a:cubicBezTo>
                  <a:pt x="484" y="86"/>
                  <a:pt x="529" y="123"/>
                  <a:pt x="543" y="173"/>
                </a:cubicBezTo>
                <a:cubicBezTo>
                  <a:pt x="773" y="173"/>
                  <a:pt x="773" y="173"/>
                  <a:pt x="773" y="173"/>
                </a:cubicBezTo>
                <a:cubicBezTo>
                  <a:pt x="773" y="774"/>
                  <a:pt x="773" y="774"/>
                  <a:pt x="773" y="774"/>
                </a:cubicBezTo>
                <a:cubicBezTo>
                  <a:pt x="87" y="774"/>
                  <a:pt x="87" y="774"/>
                  <a:pt x="87" y="774"/>
                </a:cubicBezTo>
                <a:lnTo>
                  <a:pt x="87" y="173"/>
                </a:lnTo>
                <a:close/>
                <a:moveTo>
                  <a:pt x="0" y="860"/>
                </a:moveTo>
                <a:cubicBezTo>
                  <a:pt x="860" y="860"/>
                  <a:pt x="860" y="860"/>
                  <a:pt x="860" y="860"/>
                </a:cubicBezTo>
                <a:cubicBezTo>
                  <a:pt x="860" y="0"/>
                  <a:pt x="860" y="0"/>
                  <a:pt x="860" y="0"/>
                </a:cubicBezTo>
                <a:cubicBezTo>
                  <a:pt x="0" y="0"/>
                  <a:pt x="0" y="0"/>
                  <a:pt x="0" y="0"/>
                </a:cubicBezTo>
                <a:lnTo>
                  <a:pt x="0" y="860"/>
                </a:lnTo>
                <a:close/>
              </a:path>
            </a:pathLst>
          </a:custGeom>
          <a:solidFill>
            <a:schemeClr val="accent1"/>
          </a:solidFill>
          <a:ln w="9525">
            <a:noFill/>
            <a:round/>
            <a:headEnd/>
            <a:tailEnd/>
          </a:ln>
        </p:spPr>
        <p:txBody>
          <a:bodyPr lIns="91424" tIns="45712" rIns="91424" bIns="45712"/>
          <a:lstStyle/>
          <a:p>
            <a:endParaRPr lang="fr-FR" sz="1200">
              <a:solidFill>
                <a:schemeClr val="bg1"/>
              </a:solidFill>
            </a:endParaRPr>
          </a:p>
        </p:txBody>
      </p:sp>
      <p:sp>
        <p:nvSpPr>
          <p:cNvPr id="11" name="TextBox 17"/>
          <p:cNvSpPr txBox="1">
            <a:spLocks noChangeArrowheads="1"/>
          </p:cNvSpPr>
          <p:nvPr/>
        </p:nvSpPr>
        <p:spPr bwMode="auto">
          <a:xfrm>
            <a:off x="5287246" y="2580458"/>
            <a:ext cx="1597019" cy="738664"/>
          </a:xfrm>
          <a:prstGeom prst="rect">
            <a:avLst/>
          </a:prstGeom>
          <a:noFill/>
          <a:ln w="9525">
            <a:noFill/>
            <a:miter lim="800000"/>
            <a:headEnd/>
            <a:tailEnd/>
          </a:ln>
        </p:spPr>
        <p:txBody>
          <a:bodyPr wrap="square" anchor="ctr">
            <a:spAutoFit/>
          </a:bodyPr>
          <a:lstStyle/>
          <a:p>
            <a:pPr algn="ctr"/>
            <a:r>
              <a:rPr lang="en-GB" altLang="pl-PL" b="1" dirty="0" err="1" smtClean="0">
                <a:solidFill>
                  <a:schemeClr val="bg1"/>
                </a:solidFill>
                <a:ea typeface="MS PGothic" pitchFamily="34" charset="-128"/>
              </a:rPr>
              <a:t>Travailler</a:t>
            </a:r>
            <a:r>
              <a:rPr lang="en-GB" altLang="pl-PL" b="1" dirty="0" smtClean="0">
                <a:solidFill>
                  <a:schemeClr val="bg1"/>
                </a:solidFill>
                <a:ea typeface="MS PGothic" pitchFamily="34" charset="-128"/>
              </a:rPr>
              <a:t> </a:t>
            </a:r>
          </a:p>
          <a:p>
            <a:pPr algn="ctr"/>
            <a:r>
              <a:rPr lang="en-GB" altLang="pl-PL" b="1" dirty="0" err="1" smtClean="0">
                <a:solidFill>
                  <a:schemeClr val="bg1"/>
                </a:solidFill>
                <a:ea typeface="MS PGothic" pitchFamily="34" charset="-128"/>
              </a:rPr>
              <a:t>où</a:t>
            </a:r>
            <a:r>
              <a:rPr lang="en-GB" altLang="pl-PL" b="1" dirty="0" smtClean="0">
                <a:solidFill>
                  <a:schemeClr val="bg1"/>
                </a:solidFill>
                <a:ea typeface="MS PGothic" pitchFamily="34" charset="-128"/>
              </a:rPr>
              <a:t> je </a:t>
            </a:r>
            <a:r>
              <a:rPr lang="en-GB" altLang="pl-PL" b="1" dirty="0" err="1" smtClean="0">
                <a:solidFill>
                  <a:schemeClr val="bg1"/>
                </a:solidFill>
                <a:ea typeface="MS PGothic" pitchFamily="34" charset="-128"/>
              </a:rPr>
              <a:t>veux</a:t>
            </a:r>
            <a:r>
              <a:rPr lang="en-GB" altLang="pl-PL" b="1" dirty="0" smtClean="0">
                <a:solidFill>
                  <a:schemeClr val="bg1"/>
                </a:solidFill>
                <a:ea typeface="MS PGothic" pitchFamily="34" charset="-128"/>
              </a:rPr>
              <a:t> </a:t>
            </a:r>
            <a:r>
              <a:rPr lang="en-GB" altLang="pl-PL" b="1" dirty="0" err="1" smtClean="0">
                <a:solidFill>
                  <a:schemeClr val="bg1"/>
                </a:solidFill>
                <a:ea typeface="MS PGothic" pitchFamily="34" charset="-128"/>
              </a:rPr>
              <a:t>quand</a:t>
            </a:r>
            <a:r>
              <a:rPr lang="en-GB" altLang="pl-PL" b="1" dirty="0" smtClean="0">
                <a:solidFill>
                  <a:schemeClr val="bg1"/>
                </a:solidFill>
                <a:ea typeface="MS PGothic" pitchFamily="34" charset="-128"/>
              </a:rPr>
              <a:t> je </a:t>
            </a:r>
            <a:r>
              <a:rPr lang="en-GB" altLang="pl-PL" b="1" dirty="0" err="1" smtClean="0">
                <a:solidFill>
                  <a:schemeClr val="bg1"/>
                </a:solidFill>
                <a:ea typeface="MS PGothic" pitchFamily="34" charset="-128"/>
              </a:rPr>
              <a:t>veux</a:t>
            </a:r>
            <a:r>
              <a:rPr lang="en-GB" altLang="pl-PL" b="1" dirty="0" smtClean="0">
                <a:solidFill>
                  <a:schemeClr val="bg1"/>
                </a:solidFill>
                <a:ea typeface="MS PGothic" pitchFamily="34" charset="-128"/>
              </a:rPr>
              <a:t> </a:t>
            </a:r>
            <a:endParaRPr lang="en-GB" altLang="pl-PL" b="1" dirty="0">
              <a:solidFill>
                <a:schemeClr val="bg1"/>
              </a:solidFill>
              <a:ea typeface="MS PGothic" pitchFamily="34" charset="-128"/>
            </a:endParaRPr>
          </a:p>
        </p:txBody>
      </p:sp>
      <p:sp>
        <p:nvSpPr>
          <p:cNvPr id="12" name="Freeform 39"/>
          <p:cNvSpPr>
            <a:spLocks/>
          </p:cNvSpPr>
          <p:nvPr/>
        </p:nvSpPr>
        <p:spPr bwMode="auto">
          <a:xfrm>
            <a:off x="7413923" y="2705398"/>
            <a:ext cx="760774" cy="509163"/>
          </a:xfrm>
          <a:custGeom>
            <a:avLst/>
            <a:gdLst>
              <a:gd name="T0" fmla="*/ 2147483647 w 374"/>
              <a:gd name="T1" fmla="*/ 2147483647 h 246"/>
              <a:gd name="T2" fmla="*/ 2147483647 w 374"/>
              <a:gd name="T3" fmla="*/ 0 h 246"/>
              <a:gd name="T4" fmla="*/ 2147483647 w 374"/>
              <a:gd name="T5" fmla="*/ 2147483647 h 246"/>
              <a:gd name="T6" fmla="*/ 2147483647 w 374"/>
              <a:gd name="T7" fmla="*/ 2147483647 h 246"/>
              <a:gd name="T8" fmla="*/ 0 w 374"/>
              <a:gd name="T9" fmla="*/ 2147483647 h 246"/>
              <a:gd name="T10" fmla="*/ 2147483647 w 374"/>
              <a:gd name="T11" fmla="*/ 2147483647 h 246"/>
              <a:gd name="T12" fmla="*/ 2147483647 w 374"/>
              <a:gd name="T13" fmla="*/ 2147483647 h 246"/>
              <a:gd name="T14" fmla="*/ 2147483647 w 374"/>
              <a:gd name="T15" fmla="*/ 2147483647 h 246"/>
              <a:gd name="T16" fmla="*/ 2147483647 w 374"/>
              <a:gd name="T17" fmla="*/ 2147483647 h 246"/>
              <a:gd name="T18" fmla="*/ 2147483647 w 374"/>
              <a:gd name="T19" fmla="*/ 2147483647 h 246"/>
              <a:gd name="T20" fmla="*/ 2147483647 w 374"/>
              <a:gd name="T21" fmla="*/ 2147483647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4"/>
              <a:gd name="T34" fmla="*/ 0 h 246"/>
              <a:gd name="T35" fmla="*/ 374 w 374"/>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4" h="246">
                <a:moveTo>
                  <a:pt x="293" y="82"/>
                </a:moveTo>
                <a:cubicBezTo>
                  <a:pt x="277" y="34"/>
                  <a:pt x="232" y="0"/>
                  <a:pt x="179" y="0"/>
                </a:cubicBezTo>
                <a:cubicBezTo>
                  <a:pt x="113" y="0"/>
                  <a:pt x="60" y="53"/>
                  <a:pt x="60" y="119"/>
                </a:cubicBezTo>
                <a:cubicBezTo>
                  <a:pt x="60" y="119"/>
                  <a:pt x="60" y="119"/>
                  <a:pt x="60" y="119"/>
                </a:cubicBezTo>
                <a:cubicBezTo>
                  <a:pt x="26" y="121"/>
                  <a:pt x="0" y="149"/>
                  <a:pt x="0" y="183"/>
                </a:cubicBezTo>
                <a:cubicBezTo>
                  <a:pt x="0" y="218"/>
                  <a:pt x="28" y="246"/>
                  <a:pt x="63" y="246"/>
                </a:cubicBezTo>
                <a:cubicBezTo>
                  <a:pt x="65" y="246"/>
                  <a:pt x="66" y="246"/>
                  <a:pt x="67" y="246"/>
                </a:cubicBezTo>
                <a:cubicBezTo>
                  <a:pt x="67" y="246"/>
                  <a:pt x="67" y="246"/>
                  <a:pt x="67" y="246"/>
                </a:cubicBezTo>
                <a:cubicBezTo>
                  <a:pt x="292" y="246"/>
                  <a:pt x="292" y="246"/>
                  <a:pt x="292" y="246"/>
                </a:cubicBezTo>
                <a:cubicBezTo>
                  <a:pt x="337" y="246"/>
                  <a:pt x="374" y="210"/>
                  <a:pt x="374" y="164"/>
                </a:cubicBezTo>
                <a:cubicBezTo>
                  <a:pt x="374" y="119"/>
                  <a:pt x="338" y="83"/>
                  <a:pt x="293" y="82"/>
                </a:cubicBezTo>
              </a:path>
            </a:pathLst>
          </a:custGeom>
          <a:solidFill>
            <a:srgbClr val="FFFFFF"/>
          </a:solidFill>
          <a:ln w="9525">
            <a:noFill/>
            <a:round/>
            <a:headEnd/>
            <a:tailEnd/>
          </a:ln>
        </p:spPr>
        <p:txBody>
          <a:bodyPr lIns="91424" tIns="45712" rIns="91424" bIns="45712"/>
          <a:lstStyle/>
          <a:p>
            <a:endParaRPr lang="fr-FR" sz="1100">
              <a:solidFill>
                <a:schemeClr val="bg1"/>
              </a:solidFill>
            </a:endParaRPr>
          </a:p>
        </p:txBody>
      </p:sp>
      <p:cxnSp>
        <p:nvCxnSpPr>
          <p:cNvPr id="14" name="Connecteur droit avec flèche 13"/>
          <p:cNvCxnSpPr/>
          <p:nvPr/>
        </p:nvCxnSpPr>
        <p:spPr>
          <a:xfrm>
            <a:off x="4139952" y="2949790"/>
            <a:ext cx="7232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251519" y="3939902"/>
            <a:ext cx="8559105" cy="738664"/>
          </a:xfrm>
          <a:prstGeom prst="rect">
            <a:avLst/>
          </a:prstGeom>
          <a:noFill/>
        </p:spPr>
        <p:txBody>
          <a:bodyPr wrap="square" rtlCol="0">
            <a:spAutoFit/>
          </a:bodyPr>
          <a:lstStyle/>
          <a:p>
            <a:pPr marL="285750" indent="-285750">
              <a:buFont typeface="Arial" panose="020B0604020202020204" pitchFamily="34" charset="0"/>
              <a:buChar char="•"/>
            </a:pPr>
            <a:r>
              <a:rPr lang="fr-FR" dirty="0" smtClean="0">
                <a:solidFill>
                  <a:schemeClr val="bg1"/>
                </a:solidFill>
              </a:rPr>
              <a:t>Pour donner une autre information à nos clients ou nos collaborateurs, l’écoute du besoin prend vie dans une accroche et la réponse apportée par Orange à ce besoin prend vie dans le corps du texte. </a:t>
            </a:r>
            <a:endParaRPr lang="fr-FR" dirty="0">
              <a:solidFill>
                <a:schemeClr val="bg1"/>
              </a:solidFill>
            </a:endParaRPr>
          </a:p>
        </p:txBody>
      </p:sp>
    </p:spTree>
    <p:extLst>
      <p:ext uri="{BB962C8B-B14F-4D97-AF65-F5344CB8AC3E}">
        <p14:creationId xmlns:p14="http://schemas.microsoft.com/office/powerpoint/2010/main" val="12159867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fr-FR" dirty="0" smtClean="0">
                <a:solidFill>
                  <a:srgbClr val="FF6600"/>
                </a:solidFill>
              </a:rPr>
              <a:t>Exemples</a:t>
            </a:r>
          </a:p>
          <a:p>
            <a:r>
              <a:rPr lang="fr-FR" dirty="0" smtClean="0"/>
              <a:t>Print </a:t>
            </a:r>
            <a:endParaRPr lang="fr-FR" dirty="0"/>
          </a:p>
        </p:txBody>
      </p:sp>
    </p:spTree>
    <p:extLst>
      <p:ext uri="{BB962C8B-B14F-4D97-AF65-F5344CB8AC3E}">
        <p14:creationId xmlns:p14="http://schemas.microsoft.com/office/powerpoint/2010/main" val="217167873"/>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0"/>
          <p:cNvSpPr>
            <a:spLocks noChangeArrowheads="1"/>
          </p:cNvSpPr>
          <p:nvPr/>
        </p:nvSpPr>
        <p:spPr bwMode="auto">
          <a:xfrm>
            <a:off x="107950" y="123478"/>
            <a:ext cx="8784530"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Affiches – </a:t>
            </a:r>
            <a:r>
              <a:rPr lang="fr-FR" altLang="fr-FR" sz="3000" dirty="0" err="1" smtClean="0">
                <a:solidFill>
                  <a:srgbClr val="FF6600"/>
                </a:solidFill>
                <a:latin typeface="Helvetica 75 Bold" pitchFamily="2" charset="0"/>
                <a:cs typeface="Arial" pitchFamily="34" charset="0"/>
              </a:rPr>
              <a:t>com</a:t>
            </a:r>
            <a:r>
              <a:rPr lang="fr-FR" altLang="fr-FR" sz="3000" dirty="0" smtClean="0">
                <a:solidFill>
                  <a:srgbClr val="FF6600"/>
                </a:solidFill>
                <a:latin typeface="Helvetica 75 Bold" pitchFamily="2" charset="0"/>
                <a:cs typeface="Arial" pitchFamily="34" charset="0"/>
              </a:rPr>
              <a:t> externe avec photo Hero </a:t>
            </a:r>
            <a:endParaRPr lang="fr-FR" altLang="fr-FR" sz="3000" dirty="0">
              <a:solidFill>
                <a:srgbClr val="FF6600"/>
              </a:solidFill>
              <a:latin typeface="Helvetica 75 Bold" pitchFamily="2" charset="0"/>
              <a:cs typeface="Arial"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704" y="800919"/>
            <a:ext cx="2783546" cy="3885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5940152" y="4769979"/>
            <a:ext cx="3024336" cy="307777"/>
          </a:xfrm>
          <a:prstGeom prst="rect">
            <a:avLst/>
          </a:prstGeom>
          <a:noFill/>
        </p:spPr>
        <p:txBody>
          <a:bodyPr wrap="square" rtlCol="0">
            <a:spAutoFit/>
          </a:bodyPr>
          <a:lstStyle/>
          <a:p>
            <a:r>
              <a:rPr lang="fr-FR" dirty="0" smtClean="0"/>
              <a:t>Exemple D.O</a:t>
            </a:r>
            <a:endParaRPr lang="fr-FR" dirty="0"/>
          </a:p>
        </p:txBody>
      </p:sp>
      <p:pic>
        <p:nvPicPr>
          <p:cNvPr id="8" name="Picture 2"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49" y="778942"/>
            <a:ext cx="2397117" cy="395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ZoneTexte 8"/>
          <p:cNvSpPr txBox="1"/>
          <p:nvPr/>
        </p:nvSpPr>
        <p:spPr>
          <a:xfrm>
            <a:off x="160086" y="4801368"/>
            <a:ext cx="3024336" cy="307777"/>
          </a:xfrm>
          <a:prstGeom prst="rect">
            <a:avLst/>
          </a:prstGeom>
          <a:noFill/>
        </p:spPr>
        <p:txBody>
          <a:bodyPr wrap="square" rtlCol="0">
            <a:spAutoFit/>
          </a:bodyPr>
          <a:lstStyle/>
          <a:p>
            <a:r>
              <a:rPr lang="fr-FR" dirty="0" smtClean="0"/>
              <a:t>Exemples National </a:t>
            </a:r>
            <a:endParaRPr lang="fr-FR" dirty="0"/>
          </a:p>
        </p:txBody>
      </p:sp>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3872" y="800919"/>
            <a:ext cx="3042724" cy="3929755"/>
          </a:xfrm>
          <a:prstGeom prst="rect">
            <a:avLst/>
          </a:prstGeom>
        </p:spPr>
      </p:pic>
    </p:spTree>
    <p:extLst>
      <p:ext uri="{BB962C8B-B14F-4D97-AF65-F5344CB8AC3E}">
        <p14:creationId xmlns:p14="http://schemas.microsoft.com/office/powerpoint/2010/main" val="261139095"/>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5647" y="1052698"/>
            <a:ext cx="2368481" cy="3905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1052698"/>
            <a:ext cx="2913057" cy="3888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052698"/>
            <a:ext cx="3032795" cy="3905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0"/>
          <p:cNvSpPr>
            <a:spLocks noChangeArrowheads="1"/>
          </p:cNvSpPr>
          <p:nvPr/>
        </p:nvSpPr>
        <p:spPr bwMode="auto">
          <a:xfrm>
            <a:off x="107949" y="123478"/>
            <a:ext cx="8673251"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Affiches – </a:t>
            </a:r>
            <a:r>
              <a:rPr lang="fr-FR" altLang="fr-FR" sz="3000" dirty="0" err="1" smtClean="0">
                <a:solidFill>
                  <a:srgbClr val="FF6600"/>
                </a:solidFill>
                <a:latin typeface="Helvetica 75 Bold" pitchFamily="2" charset="0"/>
                <a:cs typeface="Arial" pitchFamily="34" charset="0"/>
              </a:rPr>
              <a:t>com</a:t>
            </a:r>
            <a:r>
              <a:rPr lang="fr-FR" altLang="fr-FR" sz="3000" dirty="0" smtClean="0">
                <a:solidFill>
                  <a:srgbClr val="FF6600"/>
                </a:solidFill>
                <a:latin typeface="Helvetica 75 Bold" pitchFamily="2" charset="0"/>
                <a:cs typeface="Arial" pitchFamily="34" charset="0"/>
              </a:rPr>
              <a:t> externe avec illustration</a:t>
            </a:r>
            <a:endParaRPr lang="fr-FR" altLang="fr-FR" sz="3000" dirty="0">
              <a:solidFill>
                <a:srgbClr val="FF6600"/>
              </a:solidFill>
              <a:latin typeface="Helvetica 75 Bold" pitchFamily="2" charset="0"/>
              <a:cs typeface="Arial" pitchFamily="34" charset="0"/>
            </a:endParaRPr>
          </a:p>
        </p:txBody>
      </p:sp>
    </p:spTree>
    <p:extLst>
      <p:ext uri="{BB962C8B-B14F-4D97-AF65-F5344CB8AC3E}">
        <p14:creationId xmlns:p14="http://schemas.microsoft.com/office/powerpoint/2010/main" val="2651833484"/>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0"/>
          <p:cNvSpPr>
            <a:spLocks noChangeArrowheads="1"/>
          </p:cNvSpPr>
          <p:nvPr/>
        </p:nvSpPr>
        <p:spPr bwMode="auto">
          <a:xfrm>
            <a:off x="107950" y="123478"/>
            <a:ext cx="6696298"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Affiches – communication interne </a:t>
            </a:r>
            <a:endParaRPr lang="fr-FR" altLang="fr-FR" sz="3000" dirty="0">
              <a:solidFill>
                <a:srgbClr val="FF6600"/>
              </a:solidFill>
              <a:latin typeface="Helvetica 75 Bold" pitchFamily="2" charset="0"/>
              <a:cs typeface="Arial"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1059582"/>
            <a:ext cx="2481768" cy="351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5689"/>
          <a:stretch/>
        </p:blipFill>
        <p:spPr bwMode="auto">
          <a:xfrm>
            <a:off x="5508104" y="1059582"/>
            <a:ext cx="2448272" cy="3513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082618"/>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0"/>
          <p:cNvSpPr>
            <a:spLocks noChangeArrowheads="1"/>
          </p:cNvSpPr>
          <p:nvPr/>
        </p:nvSpPr>
        <p:spPr bwMode="auto">
          <a:xfrm>
            <a:off x="107950" y="123478"/>
            <a:ext cx="2303810"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Catalogue </a:t>
            </a:r>
            <a:endParaRPr lang="fr-FR" altLang="fr-FR" sz="3000" dirty="0">
              <a:solidFill>
                <a:srgbClr val="FF6600"/>
              </a:solidFill>
              <a:latin typeface="Helvetica 75 Bold" pitchFamily="2" charset="0"/>
              <a:cs typeface="Arial" pitchFamily="34" charset="0"/>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43558"/>
            <a:ext cx="2477161" cy="3438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251520" y="4317404"/>
            <a:ext cx="2952328" cy="307777"/>
          </a:xfrm>
          <a:prstGeom prst="rect">
            <a:avLst/>
          </a:prstGeom>
          <a:noFill/>
        </p:spPr>
        <p:txBody>
          <a:bodyPr wrap="square" rtlCol="0">
            <a:spAutoFit/>
          </a:bodyPr>
          <a:lstStyle/>
          <a:p>
            <a:r>
              <a:rPr lang="fr-FR" dirty="0" smtClean="0"/>
              <a:t>Communication interne</a:t>
            </a:r>
            <a:endParaRPr lang="fr-FR" dirty="0"/>
          </a:p>
        </p:txBody>
      </p:sp>
      <p:sp>
        <p:nvSpPr>
          <p:cNvPr id="6" name="ZoneTexte 5"/>
          <p:cNvSpPr txBox="1"/>
          <p:nvPr/>
        </p:nvSpPr>
        <p:spPr>
          <a:xfrm>
            <a:off x="4572000" y="4348776"/>
            <a:ext cx="2952328" cy="307777"/>
          </a:xfrm>
          <a:prstGeom prst="rect">
            <a:avLst/>
          </a:prstGeom>
          <a:noFill/>
        </p:spPr>
        <p:txBody>
          <a:bodyPr wrap="square" rtlCol="0">
            <a:spAutoFit/>
          </a:bodyPr>
          <a:lstStyle/>
          <a:p>
            <a:r>
              <a:rPr lang="fr-FR" dirty="0" smtClean="0"/>
              <a:t>Communication externe</a:t>
            </a:r>
            <a:endParaRPr lang="fr-FR"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41" y="843558"/>
            <a:ext cx="2597327" cy="3438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2389" y="2689354"/>
            <a:ext cx="2185682" cy="1435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2215" y="1141113"/>
            <a:ext cx="2175856" cy="14215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5646814"/>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000"/>
          <a:stretch/>
        </p:blipFill>
        <p:spPr bwMode="auto">
          <a:xfrm>
            <a:off x="193736" y="757078"/>
            <a:ext cx="2761203" cy="3909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555" y="757078"/>
            <a:ext cx="2746986" cy="39093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20"/>
          <p:cNvSpPr>
            <a:spLocks noChangeArrowheads="1"/>
          </p:cNvSpPr>
          <p:nvPr/>
        </p:nvSpPr>
        <p:spPr bwMode="auto">
          <a:xfrm>
            <a:off x="107950" y="123478"/>
            <a:ext cx="8852996" cy="523156"/>
          </a:xfrm>
          <a:prstGeom prst="rect">
            <a:avLst/>
          </a:prstGeom>
          <a:noFill/>
          <a:ln w="9525">
            <a:noFill/>
            <a:miter lim="800000"/>
            <a:headEnd/>
            <a:tailEnd/>
          </a:ln>
        </p:spPr>
        <p:txBody>
          <a:bodyPr wrap="square" lIns="91376" tIns="45688" rIns="91376" bIns="45688">
            <a:spAutoFit/>
          </a:bodyPr>
          <a:lstStyle/>
          <a:p>
            <a:pPr defTabSz="911225"/>
            <a:r>
              <a:rPr lang="fr-FR" altLang="fr-FR" sz="2800" dirty="0" err="1" smtClean="0">
                <a:solidFill>
                  <a:srgbClr val="FF6600"/>
                </a:solidFill>
                <a:latin typeface="Helvetica 75 Bold" pitchFamily="2" charset="0"/>
                <a:cs typeface="Arial" pitchFamily="34" charset="0"/>
              </a:rPr>
              <a:t>Leaflet</a:t>
            </a:r>
            <a:r>
              <a:rPr lang="fr-FR" altLang="fr-FR" sz="2800" dirty="0" smtClean="0">
                <a:solidFill>
                  <a:srgbClr val="FF6600"/>
                </a:solidFill>
                <a:latin typeface="Helvetica 75 Bold" pitchFamily="2" charset="0"/>
                <a:cs typeface="Arial" pitchFamily="34" charset="0"/>
              </a:rPr>
              <a:t>, imprimés publicitaires</a:t>
            </a:r>
            <a:endParaRPr lang="fr-FR" altLang="fr-FR" sz="2800" dirty="0">
              <a:solidFill>
                <a:srgbClr val="FF6600"/>
              </a:solidFill>
              <a:latin typeface="Helvetica 75 Bold" pitchFamily="2" charset="0"/>
              <a:cs typeface="Arial" pitchFamily="34"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573" y="757078"/>
            <a:ext cx="2802349" cy="38774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ZoneTexte 7"/>
          <p:cNvSpPr txBox="1"/>
          <p:nvPr/>
        </p:nvSpPr>
        <p:spPr>
          <a:xfrm>
            <a:off x="160086" y="4801368"/>
            <a:ext cx="3024336" cy="307777"/>
          </a:xfrm>
          <a:prstGeom prst="rect">
            <a:avLst/>
          </a:prstGeom>
          <a:noFill/>
        </p:spPr>
        <p:txBody>
          <a:bodyPr wrap="square" rtlCol="0">
            <a:spAutoFit/>
          </a:bodyPr>
          <a:lstStyle/>
          <a:p>
            <a:r>
              <a:rPr lang="fr-FR" dirty="0" smtClean="0"/>
              <a:t>Exemples National </a:t>
            </a:r>
            <a:endParaRPr lang="fr-FR" dirty="0"/>
          </a:p>
        </p:txBody>
      </p:sp>
      <p:sp>
        <p:nvSpPr>
          <p:cNvPr id="9" name="ZoneTexte 8"/>
          <p:cNvSpPr txBox="1"/>
          <p:nvPr/>
        </p:nvSpPr>
        <p:spPr>
          <a:xfrm>
            <a:off x="6182573" y="4769978"/>
            <a:ext cx="3024336" cy="307777"/>
          </a:xfrm>
          <a:prstGeom prst="rect">
            <a:avLst/>
          </a:prstGeom>
          <a:noFill/>
        </p:spPr>
        <p:txBody>
          <a:bodyPr wrap="square" rtlCol="0">
            <a:spAutoFit/>
          </a:bodyPr>
          <a:lstStyle/>
          <a:p>
            <a:r>
              <a:rPr lang="fr-FR" dirty="0" smtClean="0"/>
              <a:t>Exemple D.O</a:t>
            </a:r>
            <a:endParaRPr lang="fr-FR" dirty="0"/>
          </a:p>
        </p:txBody>
      </p:sp>
    </p:spTree>
    <p:extLst>
      <p:ext uri="{BB962C8B-B14F-4D97-AF65-F5344CB8AC3E}">
        <p14:creationId xmlns:p14="http://schemas.microsoft.com/office/powerpoint/2010/main" val="346394870"/>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0"/>
          <p:cNvSpPr>
            <a:spLocks noChangeArrowheads="1"/>
          </p:cNvSpPr>
          <p:nvPr/>
        </p:nvSpPr>
        <p:spPr bwMode="auto">
          <a:xfrm>
            <a:off x="107950" y="123478"/>
            <a:ext cx="8852996" cy="523156"/>
          </a:xfrm>
          <a:prstGeom prst="rect">
            <a:avLst/>
          </a:prstGeom>
          <a:noFill/>
          <a:ln w="9525">
            <a:noFill/>
            <a:miter lim="800000"/>
            <a:headEnd/>
            <a:tailEnd/>
          </a:ln>
        </p:spPr>
        <p:txBody>
          <a:bodyPr wrap="square" lIns="91376" tIns="45688" rIns="91376" bIns="45688">
            <a:spAutoFit/>
          </a:bodyPr>
          <a:lstStyle/>
          <a:p>
            <a:pPr defTabSz="911225"/>
            <a:r>
              <a:rPr lang="fr-FR" altLang="fr-FR" sz="2800" dirty="0" err="1" smtClean="0">
                <a:solidFill>
                  <a:srgbClr val="FF6600"/>
                </a:solidFill>
                <a:latin typeface="Helvetica 75 Bold" pitchFamily="2" charset="0"/>
                <a:cs typeface="Arial" pitchFamily="34" charset="0"/>
              </a:rPr>
              <a:t>Leaflet</a:t>
            </a:r>
            <a:r>
              <a:rPr lang="fr-FR" altLang="fr-FR" sz="2800" dirty="0" smtClean="0">
                <a:solidFill>
                  <a:srgbClr val="FF6600"/>
                </a:solidFill>
                <a:latin typeface="Helvetica 75 Bold" pitchFamily="2" charset="0"/>
                <a:cs typeface="Arial" pitchFamily="34" charset="0"/>
              </a:rPr>
              <a:t>, imprimés publicitaires</a:t>
            </a:r>
            <a:endParaRPr lang="fr-FR" altLang="fr-FR" sz="2800" dirty="0">
              <a:solidFill>
                <a:srgbClr val="FF6600"/>
              </a:solidFill>
              <a:latin typeface="Helvetica 75 Bold" pitchFamily="2" charset="0"/>
              <a:cs typeface="Arial" pitchFamily="34" charset="0"/>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843558"/>
            <a:ext cx="3160606" cy="2237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2532324"/>
            <a:ext cx="3160606" cy="2234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884870"/>
            <a:ext cx="2389041" cy="3415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1665" y="1815391"/>
            <a:ext cx="2160240" cy="306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8266648"/>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0"/>
          <p:cNvSpPr>
            <a:spLocks noChangeArrowheads="1"/>
          </p:cNvSpPr>
          <p:nvPr/>
        </p:nvSpPr>
        <p:spPr bwMode="auto">
          <a:xfrm>
            <a:off x="107950" y="123478"/>
            <a:ext cx="8852996" cy="523156"/>
          </a:xfrm>
          <a:prstGeom prst="rect">
            <a:avLst/>
          </a:prstGeom>
          <a:noFill/>
          <a:ln w="9525">
            <a:noFill/>
            <a:miter lim="800000"/>
            <a:headEnd/>
            <a:tailEnd/>
          </a:ln>
        </p:spPr>
        <p:txBody>
          <a:bodyPr wrap="square" lIns="91376" tIns="45688" rIns="91376" bIns="45688">
            <a:spAutoFit/>
          </a:bodyPr>
          <a:lstStyle/>
          <a:p>
            <a:pPr defTabSz="911225"/>
            <a:r>
              <a:rPr lang="fr-FR" altLang="fr-FR" sz="2800" dirty="0" smtClean="0">
                <a:solidFill>
                  <a:srgbClr val="FF6600"/>
                </a:solidFill>
                <a:latin typeface="Helvetica 75 Bold" pitchFamily="2" charset="0"/>
                <a:cs typeface="Arial" pitchFamily="34" charset="0"/>
              </a:rPr>
              <a:t>Brochure Fibre  </a:t>
            </a:r>
            <a:endParaRPr lang="fr-FR" altLang="fr-FR" sz="2800" dirty="0">
              <a:solidFill>
                <a:srgbClr val="FF6600"/>
              </a:solidFill>
              <a:latin typeface="Helvetica 75 Bold" pitchFamily="2" charset="0"/>
              <a:cs typeface="Arial"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559345"/>
            <a:ext cx="1368152" cy="1938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079" y="555525"/>
            <a:ext cx="2735608" cy="1938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5437" y="555524"/>
            <a:ext cx="4859052" cy="3456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2654036"/>
            <a:ext cx="3445396" cy="2437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906468"/>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fr-FR" dirty="0" smtClean="0">
                <a:solidFill>
                  <a:srgbClr val="FF6600"/>
                </a:solidFill>
              </a:rPr>
              <a:t>Exemples</a:t>
            </a:r>
          </a:p>
          <a:p>
            <a:r>
              <a:rPr lang="fr-FR" dirty="0" smtClean="0"/>
              <a:t>Digital  </a:t>
            </a:r>
            <a:endParaRPr lang="fr-FR" dirty="0"/>
          </a:p>
        </p:txBody>
      </p:sp>
    </p:spTree>
    <p:extLst>
      <p:ext uri="{BB962C8B-B14F-4D97-AF65-F5344CB8AC3E}">
        <p14:creationId xmlns:p14="http://schemas.microsoft.com/office/powerpoint/2010/main" val="1070692127"/>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0"/>
          <p:cNvSpPr>
            <a:spLocks noChangeArrowheads="1"/>
          </p:cNvSpPr>
          <p:nvPr/>
        </p:nvSpPr>
        <p:spPr bwMode="auto">
          <a:xfrm>
            <a:off x="107950" y="123478"/>
            <a:ext cx="8852996" cy="523156"/>
          </a:xfrm>
          <a:prstGeom prst="rect">
            <a:avLst/>
          </a:prstGeom>
          <a:noFill/>
          <a:ln w="9525">
            <a:noFill/>
            <a:miter lim="800000"/>
            <a:headEnd/>
            <a:tailEnd/>
          </a:ln>
        </p:spPr>
        <p:txBody>
          <a:bodyPr wrap="square" lIns="91376" tIns="45688" rIns="91376" bIns="45688">
            <a:spAutoFit/>
          </a:bodyPr>
          <a:lstStyle/>
          <a:p>
            <a:pPr defTabSz="911225"/>
            <a:r>
              <a:rPr lang="fr-FR" altLang="fr-FR" sz="2800" dirty="0" smtClean="0">
                <a:solidFill>
                  <a:srgbClr val="FF6600"/>
                </a:solidFill>
                <a:latin typeface="Helvetica 75 Bold" pitchFamily="2" charset="0"/>
                <a:cs typeface="Arial" pitchFamily="34" charset="0"/>
              </a:rPr>
              <a:t>Jeux concours</a:t>
            </a:r>
            <a:endParaRPr lang="fr-FR" altLang="fr-FR" sz="2800" dirty="0">
              <a:solidFill>
                <a:srgbClr val="FF6600"/>
              </a:solidFill>
              <a:latin typeface="Helvetica 75 Bold" pitchFamily="2" charset="0"/>
              <a:cs typeface="Arial"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881" y="915566"/>
            <a:ext cx="2831757"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5148064" y="1042443"/>
            <a:ext cx="1080120" cy="307777"/>
          </a:xfrm>
          <a:prstGeom prst="rect">
            <a:avLst/>
          </a:prstGeom>
          <a:noFill/>
        </p:spPr>
        <p:txBody>
          <a:bodyPr wrap="square" rtlCol="0">
            <a:spAutoFit/>
          </a:bodyPr>
          <a:lstStyle/>
          <a:p>
            <a:r>
              <a:rPr lang="fr-FR" dirty="0" smtClean="0"/>
              <a:t>Emailing</a:t>
            </a:r>
            <a:endParaRPr lang="fr-FR" dirty="0"/>
          </a:p>
        </p:txBody>
      </p:sp>
      <p:sp>
        <p:nvSpPr>
          <p:cNvPr id="8" name="ZoneTexte 7"/>
          <p:cNvSpPr txBox="1"/>
          <p:nvPr/>
        </p:nvSpPr>
        <p:spPr>
          <a:xfrm>
            <a:off x="107950" y="1059582"/>
            <a:ext cx="1872208" cy="307777"/>
          </a:xfrm>
          <a:prstGeom prst="rect">
            <a:avLst/>
          </a:prstGeom>
          <a:noFill/>
        </p:spPr>
        <p:txBody>
          <a:bodyPr wrap="square" rtlCol="0">
            <a:spAutoFit/>
          </a:bodyPr>
          <a:lstStyle/>
          <a:p>
            <a:r>
              <a:rPr lang="fr-FR" dirty="0" smtClean="0"/>
              <a:t>Facebook</a:t>
            </a:r>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843557"/>
            <a:ext cx="2581275"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937" y="2791172"/>
            <a:ext cx="346710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0387037"/>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1"/>
          <p:cNvSpPr txBox="1">
            <a:spLocks/>
          </p:cNvSpPr>
          <p:nvPr/>
        </p:nvSpPr>
        <p:spPr bwMode="auto">
          <a:xfrm>
            <a:off x="339725" y="339724"/>
            <a:ext cx="3224163" cy="64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514350" rtl="0" eaLnBrk="1" fontAlgn="base" hangingPunct="1">
              <a:lnSpc>
                <a:spcPct val="85000"/>
              </a:lnSpc>
              <a:spcBef>
                <a:spcPct val="0"/>
              </a:spcBef>
              <a:spcAft>
                <a:spcPts val="0"/>
              </a:spcAft>
              <a:buFont typeface="Arial" pitchFamily="34" charset="0"/>
              <a:defRPr sz="3000" kern="1200" baseline="0">
                <a:solidFill>
                  <a:srgbClr val="FF6600"/>
                </a:solidFill>
                <a:latin typeface="Helvetica 75 Bold" panose="020B0804020202020204" pitchFamily="34" charset="0"/>
                <a:ea typeface="ＭＳ Ｐゴシック" pitchFamily="34" charset="-128"/>
                <a:cs typeface="+mn-cs"/>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3pPr>
            <a:lvl4pPr marL="401638" indent="-401638"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4pPr>
            <a:lvl5pPr marL="0" indent="0"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fr-FR" dirty="0" smtClean="0"/>
              <a:t>Exemples</a:t>
            </a:r>
            <a:endParaRPr lang="fr-FR" dirty="0"/>
          </a:p>
        </p:txBody>
      </p:sp>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r="10565"/>
          <a:stretch/>
        </p:blipFill>
        <p:spPr>
          <a:xfrm>
            <a:off x="338341" y="1256386"/>
            <a:ext cx="2526142" cy="3403596"/>
          </a:xfrm>
          <a:prstGeom prst="rect">
            <a:avLst/>
          </a:prstGeom>
          <a:ln>
            <a:solidFill>
              <a:schemeClr val="bg1"/>
            </a:solidFill>
          </a:ln>
        </p:spPr>
      </p:pic>
      <p:sp>
        <p:nvSpPr>
          <p:cNvPr id="7" name="ZoneTexte 6"/>
          <p:cNvSpPr txBox="1"/>
          <p:nvPr/>
        </p:nvSpPr>
        <p:spPr>
          <a:xfrm>
            <a:off x="6084168" y="1247098"/>
            <a:ext cx="2143871" cy="2031325"/>
          </a:xfrm>
          <a:prstGeom prst="rect">
            <a:avLst/>
          </a:prstGeom>
          <a:noFill/>
        </p:spPr>
        <p:txBody>
          <a:bodyPr wrap="square" rtlCol="0">
            <a:spAutoFit/>
          </a:bodyPr>
          <a:lstStyle/>
          <a:p>
            <a:r>
              <a:rPr lang="fr-FR" dirty="0" smtClean="0">
                <a:solidFill>
                  <a:schemeClr val="bg1"/>
                </a:solidFill>
              </a:rPr>
              <a:t>Mise en avant d’une offre à destination de nos clients : </a:t>
            </a:r>
          </a:p>
          <a:p>
            <a:r>
              <a:rPr lang="fr-FR" dirty="0" smtClean="0">
                <a:solidFill>
                  <a:schemeClr val="bg1"/>
                </a:solidFill>
              </a:rPr>
              <a:t>Besoin client exprimé dans le cadre et réponse avec le produit proposé par Orange dans la ou les découpes. </a:t>
            </a:r>
            <a:endParaRPr lang="fr-FR" dirty="0">
              <a:solidFill>
                <a:schemeClr val="bg1"/>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1155" y="1250552"/>
            <a:ext cx="2647874" cy="340943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14855683"/>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0"/>
          <p:cNvSpPr>
            <a:spLocks noChangeArrowheads="1"/>
          </p:cNvSpPr>
          <p:nvPr/>
        </p:nvSpPr>
        <p:spPr bwMode="auto">
          <a:xfrm>
            <a:off x="107950" y="123478"/>
            <a:ext cx="6696298"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Emailing – communication interne </a:t>
            </a:r>
            <a:endParaRPr lang="fr-FR" altLang="fr-FR" sz="3000" dirty="0">
              <a:solidFill>
                <a:srgbClr val="FF6600"/>
              </a:solidFill>
              <a:latin typeface="Helvetica 75 Bold" pitchFamily="2" charset="0"/>
              <a:cs typeface="Arial" pitchFamily="34" charset="0"/>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131590"/>
            <a:ext cx="4238625"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692889"/>
            <a:ext cx="2066195" cy="4309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398451"/>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0"/>
          <p:cNvSpPr>
            <a:spLocks noChangeArrowheads="1"/>
          </p:cNvSpPr>
          <p:nvPr/>
        </p:nvSpPr>
        <p:spPr bwMode="auto">
          <a:xfrm>
            <a:off x="107950" y="123478"/>
            <a:ext cx="6696298"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Emailing – communication externe </a:t>
            </a:r>
            <a:endParaRPr lang="fr-FR" altLang="fr-FR" sz="3000" dirty="0">
              <a:solidFill>
                <a:srgbClr val="FF6600"/>
              </a:solidFill>
              <a:latin typeface="Helvetica 75 Bold" pitchFamily="2" charset="0"/>
              <a:cs typeface="Arial"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46" y="740999"/>
            <a:ext cx="2016224" cy="4296007"/>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942" y="979908"/>
            <a:ext cx="2586051" cy="3818187"/>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7170" l="0" r="95876">
                        <a14:backgroundMark x1="16495" y1="7547" x2="35052" y2="6604"/>
                        <a14:backgroundMark x1="69072" y1="12264" x2="52577" y2="1887"/>
                      </a14:backgroundRemoval>
                    </a14:imgEffect>
                  </a14:imgLayer>
                </a14:imgProps>
              </a:ext>
              <a:ext uri="{28A0092B-C50C-407E-A947-70E740481C1C}">
                <a14:useLocalDpi xmlns:a14="http://schemas.microsoft.com/office/drawing/2010/main" val="0"/>
              </a:ext>
            </a:extLst>
          </a:blip>
          <a:srcRect/>
          <a:stretch>
            <a:fillRect/>
          </a:stretch>
        </p:blipFill>
        <p:spPr bwMode="auto">
          <a:xfrm>
            <a:off x="3275856" y="1851670"/>
            <a:ext cx="726978" cy="794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Image 7"/>
          <p:cNvPicPr>
            <a:picLocks noChangeAspect="1"/>
          </p:cNvPicPr>
          <p:nvPr/>
        </p:nvPicPr>
        <p:blipFill rotWithShape="1">
          <a:blip r:embed="rId6">
            <a:extLst>
              <a:ext uri="{28A0092B-C50C-407E-A947-70E740481C1C}">
                <a14:useLocalDpi xmlns:a14="http://schemas.microsoft.com/office/drawing/2010/main" val="0"/>
              </a:ext>
            </a:extLst>
          </a:blip>
          <a:srcRect b="13028"/>
          <a:stretch/>
        </p:blipFill>
        <p:spPr>
          <a:xfrm>
            <a:off x="5940152" y="979908"/>
            <a:ext cx="2952328" cy="3769992"/>
          </a:xfrm>
          <a:prstGeom prst="rect">
            <a:avLst/>
          </a:prstGeom>
          <a:ln>
            <a:solidFill>
              <a:schemeClr val="bg1"/>
            </a:solidFill>
          </a:ln>
        </p:spPr>
      </p:pic>
    </p:spTree>
    <p:extLst>
      <p:ext uri="{BB962C8B-B14F-4D97-AF65-F5344CB8AC3E}">
        <p14:creationId xmlns:p14="http://schemas.microsoft.com/office/powerpoint/2010/main" val="2564786475"/>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49787"/>
            <a:ext cx="4093372" cy="898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211710"/>
            <a:ext cx="4093372" cy="903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C:\Users\XRZD7497\AppData\Local\Microsoft\Windows\Temporary Internet Files\Content.Outlook\U1K9HNAL\orange_cash_HP1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140" b="81717"/>
          <a:stretch/>
        </p:blipFill>
        <p:spPr bwMode="auto">
          <a:xfrm>
            <a:off x="4716016" y="2639440"/>
            <a:ext cx="4188611" cy="132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4630" t="19184" r="24471" b="52042"/>
          <a:stretch/>
        </p:blipFill>
        <p:spPr bwMode="auto">
          <a:xfrm>
            <a:off x="4716016" y="1036065"/>
            <a:ext cx="4220450" cy="134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9" y="3301843"/>
            <a:ext cx="4093372" cy="893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20"/>
          <p:cNvSpPr>
            <a:spLocks noChangeArrowheads="1"/>
          </p:cNvSpPr>
          <p:nvPr/>
        </p:nvSpPr>
        <p:spPr bwMode="auto">
          <a:xfrm>
            <a:off x="107950" y="123478"/>
            <a:ext cx="7848426"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Bannières web – </a:t>
            </a:r>
            <a:r>
              <a:rPr lang="fr-FR" altLang="fr-FR" sz="3000" dirty="0" err="1" smtClean="0">
                <a:solidFill>
                  <a:srgbClr val="FF6600"/>
                </a:solidFill>
                <a:latin typeface="Helvetica 75 Bold" pitchFamily="2" charset="0"/>
                <a:cs typeface="Arial" pitchFamily="34" charset="0"/>
              </a:rPr>
              <a:t>com</a:t>
            </a:r>
            <a:r>
              <a:rPr lang="fr-FR" altLang="fr-FR" sz="3000" dirty="0" smtClean="0">
                <a:solidFill>
                  <a:srgbClr val="FF6600"/>
                </a:solidFill>
                <a:latin typeface="Helvetica 75 Bold" pitchFamily="2" charset="0"/>
                <a:cs typeface="Arial" pitchFamily="34" charset="0"/>
              </a:rPr>
              <a:t> externe </a:t>
            </a:r>
            <a:endParaRPr lang="fr-FR" altLang="fr-FR" sz="3000" dirty="0">
              <a:solidFill>
                <a:srgbClr val="FF6600"/>
              </a:solidFill>
              <a:latin typeface="Helvetica 75 Bold" pitchFamily="2" charset="0"/>
              <a:cs typeface="Arial" pitchFamily="34" charset="0"/>
            </a:endParaRPr>
          </a:p>
        </p:txBody>
      </p:sp>
    </p:spTree>
    <p:extLst>
      <p:ext uri="{BB962C8B-B14F-4D97-AF65-F5344CB8AC3E}">
        <p14:creationId xmlns:p14="http://schemas.microsoft.com/office/powerpoint/2010/main" val="2233033165"/>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fr-FR" dirty="0" smtClean="0"/>
              <a:t>Contenu</a:t>
            </a:r>
          </a:p>
          <a:p>
            <a:pPr lvl="1"/>
            <a:r>
              <a:rPr lang="fr-FR" dirty="0"/>
              <a:t>La nouvelle expression de </a:t>
            </a:r>
            <a:r>
              <a:rPr lang="fr-FR" dirty="0" smtClean="0"/>
              <a:t>marque</a:t>
            </a:r>
          </a:p>
          <a:p>
            <a:pPr lvl="1"/>
            <a:r>
              <a:rPr lang="fr-FR" dirty="0" smtClean="0"/>
              <a:t>La nouvelle signature  </a:t>
            </a:r>
            <a:endParaRPr lang="fr-FR" dirty="0"/>
          </a:p>
          <a:p>
            <a:pPr lvl="1"/>
            <a:r>
              <a:rPr lang="fr-FR" dirty="0" smtClean="0"/>
              <a:t>Les évolutions graphiques </a:t>
            </a:r>
          </a:p>
          <a:p>
            <a:pPr lvl="1"/>
            <a:r>
              <a:rPr lang="fr-FR" dirty="0" smtClean="0"/>
              <a:t>Exemples avant-après</a:t>
            </a:r>
          </a:p>
          <a:p>
            <a:pPr lvl="1"/>
            <a:r>
              <a:rPr lang="fr-FR" dirty="0" smtClean="0"/>
              <a:t>Exemples par typologie de PDC</a:t>
            </a:r>
          </a:p>
          <a:p>
            <a:pPr lvl="1"/>
            <a:r>
              <a:rPr lang="fr-FR" dirty="0">
                <a:solidFill>
                  <a:schemeClr val="bg2"/>
                </a:solidFill>
              </a:rPr>
              <a:t>Mise en application – cas pratiques </a:t>
            </a:r>
          </a:p>
          <a:p>
            <a:pPr lvl="1"/>
            <a:r>
              <a:rPr lang="fr-FR" dirty="0" smtClean="0"/>
              <a:t>Où </a:t>
            </a:r>
            <a:r>
              <a:rPr lang="fr-FR" dirty="0"/>
              <a:t>trouver quoi </a:t>
            </a:r>
          </a:p>
        </p:txBody>
      </p:sp>
    </p:spTree>
    <p:extLst>
      <p:ext uri="{BB962C8B-B14F-4D97-AF65-F5344CB8AC3E}">
        <p14:creationId xmlns:p14="http://schemas.microsoft.com/office/powerpoint/2010/main" val="4169473847"/>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059582"/>
            <a:ext cx="3860167" cy="288032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3" name="ZoneTexte 2"/>
          <p:cNvSpPr txBox="1"/>
          <p:nvPr/>
        </p:nvSpPr>
        <p:spPr>
          <a:xfrm>
            <a:off x="251520" y="195486"/>
            <a:ext cx="4680520" cy="400110"/>
          </a:xfrm>
          <a:prstGeom prst="rect">
            <a:avLst/>
          </a:prstGeom>
          <a:noFill/>
        </p:spPr>
        <p:txBody>
          <a:bodyPr wrap="square" rtlCol="0">
            <a:spAutoFit/>
          </a:bodyPr>
          <a:lstStyle/>
          <a:p>
            <a:r>
              <a:rPr lang="fr-FR" sz="2000" dirty="0" smtClean="0">
                <a:solidFill>
                  <a:srgbClr val="FFFFFF"/>
                </a:solidFill>
              </a:rPr>
              <a:t>Exemple 1</a:t>
            </a:r>
            <a:endParaRPr lang="fr-FR" sz="2000" dirty="0">
              <a:solidFill>
                <a:srgbClr val="FFFFFF"/>
              </a:solidFill>
            </a:endParaRPr>
          </a:p>
        </p:txBody>
      </p:sp>
      <p:sp>
        <p:nvSpPr>
          <p:cNvPr id="4" name="ZoneTexte 3"/>
          <p:cNvSpPr txBox="1"/>
          <p:nvPr/>
        </p:nvSpPr>
        <p:spPr>
          <a:xfrm>
            <a:off x="4283968" y="1247093"/>
            <a:ext cx="4752528" cy="2677656"/>
          </a:xfrm>
          <a:prstGeom prst="rect">
            <a:avLst/>
          </a:prstGeom>
          <a:noFill/>
        </p:spPr>
        <p:txBody>
          <a:bodyPr wrap="square" rtlCol="0">
            <a:spAutoFit/>
          </a:bodyPr>
          <a:lstStyle/>
          <a:p>
            <a:pPr marL="285750" indent="-285750">
              <a:buFont typeface="Arial" panose="020B0604020202020204" pitchFamily="34" charset="0"/>
              <a:buChar char="•"/>
            </a:pPr>
            <a:r>
              <a:rPr lang="fr-FR" dirty="0" smtClean="0">
                <a:solidFill>
                  <a:srgbClr val="FFFFFF"/>
                </a:solidFill>
              </a:rPr>
              <a:t>Le cadre doit contenir un besoin client et non la réponse d’Orange. Ici l’accroche dans le cadre aurait pu être « Internet plus rapide chez moi » </a:t>
            </a:r>
          </a:p>
          <a:p>
            <a:pPr marL="285750" indent="-285750">
              <a:buFont typeface="Arial" panose="020B0604020202020204" pitchFamily="34" charset="0"/>
              <a:buChar char="•"/>
            </a:pPr>
            <a:endParaRPr lang="fr-FR" dirty="0" smtClean="0">
              <a:solidFill>
                <a:srgbClr val="FFFFFF"/>
              </a:solidFill>
            </a:endParaRPr>
          </a:p>
          <a:p>
            <a:pPr marL="285750" indent="-285750">
              <a:buFont typeface="Arial" panose="020B0604020202020204" pitchFamily="34" charset="0"/>
              <a:buChar char="•"/>
            </a:pPr>
            <a:r>
              <a:rPr lang="fr-FR" dirty="0" smtClean="0">
                <a:solidFill>
                  <a:srgbClr val="FFFFFF"/>
                </a:solidFill>
              </a:rPr>
              <a:t>Si une seule découpe est utilisée, vous pouvez utiliser une photo ou une illustration, mais elle doit être explicite. Imaginer que le cadre et la découpe peuvent vivre seuls sur la maquette.</a:t>
            </a:r>
          </a:p>
          <a:p>
            <a:pPr marL="285750" indent="-285750">
              <a:buFont typeface="Arial" panose="020B0604020202020204" pitchFamily="34" charset="0"/>
              <a:buChar char="•"/>
            </a:pPr>
            <a:r>
              <a:rPr lang="fr-FR" dirty="0" smtClean="0">
                <a:solidFill>
                  <a:srgbClr val="FFFFFF"/>
                </a:solidFill>
              </a:rPr>
              <a:t>Ici la photo n’est pas assez explicite. Il aurait fallu rajouter « La Fibre 100% Fibre en découpe »</a:t>
            </a:r>
          </a:p>
          <a:p>
            <a:endParaRPr lang="fr-FR" dirty="0" smtClean="0">
              <a:solidFill>
                <a:srgbClr val="FFFFFF"/>
              </a:solidFill>
            </a:endParaRPr>
          </a:p>
          <a:p>
            <a:pPr marL="285750" indent="-285750">
              <a:buFont typeface="Arial" panose="020B0604020202020204" pitchFamily="34" charset="0"/>
              <a:buChar char="•"/>
            </a:pPr>
            <a:endParaRPr lang="fr-FR" dirty="0" smtClean="0">
              <a:solidFill>
                <a:srgbClr val="FFFFFF"/>
              </a:solidFill>
            </a:endParaRPr>
          </a:p>
        </p:txBody>
      </p:sp>
    </p:spTree>
    <p:extLst>
      <p:ext uri="{BB962C8B-B14F-4D97-AF65-F5344CB8AC3E}">
        <p14:creationId xmlns:p14="http://schemas.microsoft.com/office/powerpoint/2010/main" val="23816058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51520" y="195486"/>
            <a:ext cx="4680520" cy="400110"/>
          </a:xfrm>
          <a:prstGeom prst="rect">
            <a:avLst/>
          </a:prstGeom>
          <a:noFill/>
        </p:spPr>
        <p:txBody>
          <a:bodyPr wrap="square" rtlCol="0">
            <a:spAutoFit/>
          </a:bodyPr>
          <a:lstStyle/>
          <a:p>
            <a:r>
              <a:rPr lang="fr-FR" sz="2000" dirty="0" smtClean="0">
                <a:solidFill>
                  <a:srgbClr val="FFFFFF"/>
                </a:solidFill>
              </a:rPr>
              <a:t>Exemple 2</a:t>
            </a:r>
            <a:endParaRPr lang="fr-FR" sz="2000" dirty="0">
              <a:solidFill>
                <a:srgbClr val="FFFFFF"/>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52305"/>
            <a:ext cx="2656507" cy="3940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4283968" y="1247093"/>
            <a:ext cx="4752528" cy="1600438"/>
          </a:xfrm>
          <a:prstGeom prst="rect">
            <a:avLst/>
          </a:prstGeom>
          <a:noFill/>
        </p:spPr>
        <p:txBody>
          <a:bodyPr wrap="square" rtlCol="0">
            <a:spAutoFit/>
          </a:bodyPr>
          <a:lstStyle/>
          <a:p>
            <a:pPr marL="285750" indent="-285750">
              <a:buFont typeface="Arial" panose="020B0604020202020204" pitchFamily="34" charset="0"/>
              <a:buChar char="•"/>
            </a:pPr>
            <a:r>
              <a:rPr lang="fr-FR" dirty="0" smtClean="0">
                <a:solidFill>
                  <a:srgbClr val="FFFFFF"/>
                </a:solidFill>
              </a:rPr>
              <a:t>L’accroche ferrée au cadre doit contenir le besoin client. Ici l’accroche aurait pu être « Le réseau idéal pour ma maison » </a:t>
            </a:r>
          </a:p>
          <a:p>
            <a:pPr marL="285750" indent="-285750">
              <a:buFont typeface="Arial" panose="020B0604020202020204" pitchFamily="34" charset="0"/>
              <a:buChar char="•"/>
            </a:pPr>
            <a:r>
              <a:rPr lang="fr-FR" dirty="0" smtClean="0">
                <a:solidFill>
                  <a:srgbClr val="FFFFFF"/>
                </a:solidFill>
              </a:rPr>
              <a:t>La Fibre arrive à Chartes est à mettre en body copy à côté de la découpe « La Fibre 100% Fibre » </a:t>
            </a:r>
          </a:p>
          <a:p>
            <a:pPr marL="285750" indent="-285750">
              <a:buFont typeface="Arial" panose="020B0604020202020204" pitchFamily="34" charset="0"/>
              <a:buChar char="•"/>
            </a:pPr>
            <a:endParaRPr lang="fr-FR" dirty="0" smtClean="0">
              <a:solidFill>
                <a:srgbClr val="FFFFFF"/>
              </a:solidFill>
            </a:endParaRPr>
          </a:p>
          <a:p>
            <a:pPr marL="285750" indent="-285750">
              <a:buFont typeface="Arial" panose="020B0604020202020204" pitchFamily="34" charset="0"/>
              <a:buChar char="•"/>
            </a:pPr>
            <a:endParaRPr lang="fr-FR" dirty="0" smtClean="0">
              <a:solidFill>
                <a:srgbClr val="FFFFFF"/>
              </a:solidFill>
            </a:endParaRPr>
          </a:p>
        </p:txBody>
      </p:sp>
    </p:spTree>
    <p:extLst>
      <p:ext uri="{BB962C8B-B14F-4D97-AF65-F5344CB8AC3E}">
        <p14:creationId xmlns:p14="http://schemas.microsoft.com/office/powerpoint/2010/main" val="18969137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Grp="1" noChangeAspect="1" noChangeArrowheads="1"/>
          </p:cNvPicPr>
          <p:nvPr>
            <p:ph idx="1"/>
          </p:nvPr>
        </p:nvPicPr>
        <p:blipFill rotWithShape="1">
          <a:blip r:embed="rId2" cstate="print"/>
          <a:srcRect l="34208" t="8817" r="34318" b="11831"/>
          <a:stretch/>
        </p:blipFill>
        <p:spPr bwMode="auto">
          <a:xfrm>
            <a:off x="683568" y="691241"/>
            <a:ext cx="2952328" cy="4184765"/>
          </a:xfrm>
          <a:prstGeom prst="rect">
            <a:avLst/>
          </a:prstGeom>
          <a:noFill/>
          <a:ln w="9525">
            <a:noFill/>
            <a:miter lim="800000"/>
            <a:headEnd/>
            <a:tailEnd/>
          </a:ln>
        </p:spPr>
      </p:pic>
      <p:sp>
        <p:nvSpPr>
          <p:cNvPr id="4" name="ZoneTexte 3"/>
          <p:cNvSpPr txBox="1"/>
          <p:nvPr/>
        </p:nvSpPr>
        <p:spPr>
          <a:xfrm>
            <a:off x="251520" y="195486"/>
            <a:ext cx="4680520" cy="400110"/>
          </a:xfrm>
          <a:prstGeom prst="rect">
            <a:avLst/>
          </a:prstGeom>
          <a:noFill/>
        </p:spPr>
        <p:txBody>
          <a:bodyPr wrap="square" rtlCol="0">
            <a:spAutoFit/>
          </a:bodyPr>
          <a:lstStyle/>
          <a:p>
            <a:r>
              <a:rPr lang="fr-FR" sz="2000" dirty="0" smtClean="0">
                <a:solidFill>
                  <a:srgbClr val="FFFFFF"/>
                </a:solidFill>
              </a:rPr>
              <a:t>Exemple 3</a:t>
            </a:r>
            <a:endParaRPr lang="fr-FR" sz="2000" dirty="0">
              <a:solidFill>
                <a:srgbClr val="FFFFFF"/>
              </a:solidFill>
            </a:endParaRPr>
          </a:p>
        </p:txBody>
      </p:sp>
      <p:sp>
        <p:nvSpPr>
          <p:cNvPr id="5" name="ZoneTexte 4"/>
          <p:cNvSpPr txBox="1"/>
          <p:nvPr/>
        </p:nvSpPr>
        <p:spPr>
          <a:xfrm>
            <a:off x="4283968" y="595596"/>
            <a:ext cx="4464496" cy="3754874"/>
          </a:xfrm>
          <a:prstGeom prst="rect">
            <a:avLst/>
          </a:prstGeom>
          <a:noFill/>
        </p:spPr>
        <p:txBody>
          <a:bodyPr wrap="square" rtlCol="0">
            <a:spAutoFit/>
          </a:bodyPr>
          <a:lstStyle/>
          <a:p>
            <a:pPr marL="285750" indent="-285750">
              <a:buFont typeface="Arial" panose="020B0604020202020204" pitchFamily="34" charset="0"/>
              <a:buChar char="•"/>
            </a:pPr>
            <a:r>
              <a:rPr lang="fr-FR" dirty="0" smtClean="0">
                <a:solidFill>
                  <a:srgbClr val="FFFFFF"/>
                </a:solidFill>
              </a:rPr>
              <a:t>Ne pas faire de maquette « fourre-tout » : Ici, choisir entre Homelive et la montre connectée</a:t>
            </a:r>
          </a:p>
          <a:p>
            <a:pPr marL="285750" indent="-285750">
              <a:buFont typeface="Arial" panose="020B0604020202020204" pitchFamily="34" charset="0"/>
              <a:buChar char="•"/>
            </a:pPr>
            <a:endParaRPr lang="fr-FR" dirty="0" smtClean="0">
              <a:solidFill>
                <a:srgbClr val="FFFFFF"/>
              </a:solidFill>
            </a:endParaRPr>
          </a:p>
          <a:p>
            <a:pPr marL="285750" indent="-285750">
              <a:buFont typeface="Arial" panose="020B0604020202020204" pitchFamily="34" charset="0"/>
              <a:buChar char="•"/>
            </a:pPr>
            <a:r>
              <a:rPr lang="fr-FR" dirty="0" smtClean="0">
                <a:solidFill>
                  <a:srgbClr val="FFFFFF"/>
                </a:solidFill>
              </a:rPr>
              <a:t>Utiliser les cadres téléchargeables depuis la Librairie pour que la taille du texte au centre soit adaptée à la taille du cadre</a:t>
            </a:r>
          </a:p>
          <a:p>
            <a:endParaRPr lang="fr-FR" dirty="0" smtClean="0">
              <a:solidFill>
                <a:srgbClr val="FFFFFF"/>
              </a:solidFill>
            </a:endParaRPr>
          </a:p>
          <a:p>
            <a:pPr marL="285750" indent="-285750">
              <a:buFont typeface="Arial" panose="020B0604020202020204" pitchFamily="34" charset="0"/>
              <a:buChar char="•"/>
            </a:pPr>
            <a:r>
              <a:rPr lang="fr-FR" dirty="0" smtClean="0">
                <a:solidFill>
                  <a:srgbClr val="FFFFFF"/>
                </a:solidFill>
              </a:rPr>
              <a:t>Préciser l’accroche : trouver un bénéfice d’usage de l’objet connecté présenté (par exemple : Mes appels et SMS à mon poignet)</a:t>
            </a:r>
          </a:p>
          <a:p>
            <a:endParaRPr lang="fr-FR" dirty="0" smtClean="0">
              <a:solidFill>
                <a:srgbClr val="FFFFFF"/>
              </a:solidFill>
            </a:endParaRPr>
          </a:p>
          <a:p>
            <a:pPr marL="285750" indent="-285750">
              <a:buFont typeface="Arial" panose="020B0604020202020204" pitchFamily="34" charset="0"/>
              <a:buChar char="•"/>
            </a:pPr>
            <a:r>
              <a:rPr lang="fr-FR" dirty="0" smtClean="0">
                <a:solidFill>
                  <a:srgbClr val="FFFFFF"/>
                </a:solidFill>
              </a:rPr>
              <a:t>Pas d’arrière-plan en couleur secondaire lorsqu’aucune illustration n’est présente sur la page </a:t>
            </a: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r>
              <a:rPr lang="fr-FR" dirty="0" smtClean="0">
                <a:solidFill>
                  <a:srgbClr val="FFFFFF"/>
                </a:solidFill>
              </a:rPr>
              <a:t>Eviter les textes en blanc sur un fond rose pour des raisons d’accessibilité </a:t>
            </a:r>
          </a:p>
        </p:txBody>
      </p:sp>
    </p:spTree>
    <p:extLst>
      <p:ext uri="{BB962C8B-B14F-4D97-AF65-F5344CB8AC3E}">
        <p14:creationId xmlns:p14="http://schemas.microsoft.com/office/powerpoint/2010/main" val="7341054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10478"/>
            <a:ext cx="4608512" cy="2880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4860032" y="904528"/>
            <a:ext cx="3960440" cy="3970318"/>
          </a:xfrm>
          <a:prstGeom prst="rect">
            <a:avLst/>
          </a:prstGeom>
          <a:noFill/>
        </p:spPr>
        <p:txBody>
          <a:bodyPr wrap="square" rtlCol="0">
            <a:spAutoFit/>
          </a:bodyPr>
          <a:lstStyle/>
          <a:p>
            <a:pPr marL="285750" indent="-285750">
              <a:buFont typeface="Arial" panose="020B0604020202020204" pitchFamily="34" charset="0"/>
              <a:buChar char="•"/>
            </a:pPr>
            <a:r>
              <a:rPr lang="fr-FR" dirty="0" smtClean="0">
                <a:solidFill>
                  <a:srgbClr val="FFFFFF"/>
                </a:solidFill>
              </a:rPr>
              <a:t>La forme du cadre a été modifiée sur cette créa. Utiliser les cadres et découpes mis à disposition sur la Librairie</a:t>
            </a:r>
          </a:p>
          <a:p>
            <a:endParaRPr lang="fr-FR" dirty="0" smtClean="0">
              <a:solidFill>
                <a:srgbClr val="FFFFFF"/>
              </a:solidFill>
            </a:endParaRPr>
          </a:p>
          <a:p>
            <a:pPr marL="285750" indent="-285750">
              <a:buFont typeface="Arial" panose="020B0604020202020204" pitchFamily="34" charset="0"/>
              <a:buChar char="•"/>
            </a:pPr>
            <a:r>
              <a:rPr lang="fr-FR" dirty="0" smtClean="0">
                <a:solidFill>
                  <a:srgbClr val="FFFFFF"/>
                </a:solidFill>
              </a:rPr>
              <a:t>Aligner au moins deux découpes sur trois</a:t>
            </a: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r>
              <a:rPr lang="fr-FR" dirty="0" smtClean="0">
                <a:solidFill>
                  <a:srgbClr val="FFFFFF"/>
                </a:solidFill>
              </a:rPr>
              <a:t>La mention ‘offre réservée à l’</a:t>
            </a:r>
            <a:r>
              <a:rPr lang="fr-FR" dirty="0">
                <a:solidFill>
                  <a:srgbClr val="FFFFFF"/>
                </a:solidFill>
              </a:rPr>
              <a:t>î</a:t>
            </a:r>
            <a:r>
              <a:rPr lang="fr-FR" dirty="0" smtClean="0">
                <a:solidFill>
                  <a:srgbClr val="FFFFFF"/>
                </a:solidFill>
              </a:rPr>
              <a:t>le de France’ doit être précisée dans les mentions légales pour alléger le contenu de la découpe. </a:t>
            </a: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r>
              <a:rPr lang="fr-FR" dirty="0" smtClean="0">
                <a:solidFill>
                  <a:srgbClr val="FFFFFF"/>
                </a:solidFill>
              </a:rPr>
              <a:t>Trop d’informations sur cette maquette, le regard ne sait pas où se poser. Bien penser à hiérarchiser les informations</a:t>
            </a:r>
            <a:endParaRPr lang="fr-FR" dirty="0">
              <a:solidFill>
                <a:srgbClr val="FFFFFF"/>
              </a:solidFill>
            </a:endParaRPr>
          </a:p>
          <a:p>
            <a:pPr marL="285750" indent="-285750">
              <a:buFont typeface="Arial" panose="020B0604020202020204" pitchFamily="34" charset="0"/>
              <a:buChar char="•"/>
            </a:pPr>
            <a:endParaRPr lang="fr-FR" dirty="0" smtClean="0">
              <a:solidFill>
                <a:srgbClr val="FFFFFF"/>
              </a:solidFill>
            </a:endParaRPr>
          </a:p>
        </p:txBody>
      </p:sp>
      <p:sp>
        <p:nvSpPr>
          <p:cNvPr id="4" name="ZoneTexte 3"/>
          <p:cNvSpPr txBox="1"/>
          <p:nvPr/>
        </p:nvSpPr>
        <p:spPr>
          <a:xfrm>
            <a:off x="251520" y="195486"/>
            <a:ext cx="4680520" cy="400110"/>
          </a:xfrm>
          <a:prstGeom prst="rect">
            <a:avLst/>
          </a:prstGeom>
          <a:noFill/>
        </p:spPr>
        <p:txBody>
          <a:bodyPr wrap="square" rtlCol="0">
            <a:spAutoFit/>
          </a:bodyPr>
          <a:lstStyle/>
          <a:p>
            <a:r>
              <a:rPr lang="fr-FR" sz="2000" dirty="0" smtClean="0">
                <a:solidFill>
                  <a:srgbClr val="FFFFFF"/>
                </a:solidFill>
              </a:rPr>
              <a:t>Exemple 4</a:t>
            </a:r>
            <a:endParaRPr lang="fr-FR" sz="2000" dirty="0">
              <a:solidFill>
                <a:srgbClr val="FFFFFF"/>
              </a:solidFill>
            </a:endParaRPr>
          </a:p>
        </p:txBody>
      </p:sp>
    </p:spTree>
    <p:extLst>
      <p:ext uri="{BB962C8B-B14F-4D97-AF65-F5344CB8AC3E}">
        <p14:creationId xmlns:p14="http://schemas.microsoft.com/office/powerpoint/2010/main" val="7466574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15566"/>
            <a:ext cx="2960378" cy="4044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251520" y="195486"/>
            <a:ext cx="4680520" cy="400110"/>
          </a:xfrm>
          <a:prstGeom prst="rect">
            <a:avLst/>
          </a:prstGeom>
          <a:noFill/>
        </p:spPr>
        <p:txBody>
          <a:bodyPr wrap="square" rtlCol="0">
            <a:spAutoFit/>
          </a:bodyPr>
          <a:lstStyle/>
          <a:p>
            <a:r>
              <a:rPr lang="fr-FR" sz="2000" dirty="0" smtClean="0">
                <a:solidFill>
                  <a:srgbClr val="FFFFFF"/>
                </a:solidFill>
              </a:rPr>
              <a:t>Exemple 5</a:t>
            </a:r>
            <a:endParaRPr lang="fr-FR" sz="2000" dirty="0">
              <a:solidFill>
                <a:srgbClr val="FFFFFF"/>
              </a:solidFill>
            </a:endParaRPr>
          </a:p>
        </p:txBody>
      </p:sp>
      <p:sp>
        <p:nvSpPr>
          <p:cNvPr id="5" name="ZoneTexte 4"/>
          <p:cNvSpPr txBox="1"/>
          <p:nvPr/>
        </p:nvSpPr>
        <p:spPr>
          <a:xfrm>
            <a:off x="4860032" y="904528"/>
            <a:ext cx="3960440" cy="2893100"/>
          </a:xfrm>
          <a:prstGeom prst="rect">
            <a:avLst/>
          </a:prstGeom>
          <a:noFill/>
        </p:spPr>
        <p:txBody>
          <a:bodyPr wrap="square" rtlCol="0">
            <a:spAutoFit/>
          </a:bodyPr>
          <a:lstStyle/>
          <a:p>
            <a:pPr marL="285750" indent="-285750">
              <a:buFont typeface="Arial" panose="020B0604020202020204" pitchFamily="34" charset="0"/>
              <a:buChar char="•"/>
            </a:pPr>
            <a:r>
              <a:rPr lang="fr-FR" dirty="0" smtClean="0">
                <a:solidFill>
                  <a:srgbClr val="FFFFFF"/>
                </a:solidFill>
              </a:rPr>
              <a:t>Aligner au moins deux découpes sur trois</a:t>
            </a:r>
          </a:p>
          <a:p>
            <a:endParaRPr lang="fr-FR" dirty="0" smtClean="0">
              <a:solidFill>
                <a:srgbClr val="FFFFFF"/>
              </a:solidFill>
            </a:endParaRPr>
          </a:p>
          <a:p>
            <a:pPr marL="285750" indent="-285750">
              <a:buFont typeface="Arial" panose="020B0604020202020204" pitchFamily="34" charset="0"/>
              <a:buChar char="•"/>
            </a:pPr>
            <a:r>
              <a:rPr lang="fr-FR" dirty="0">
                <a:solidFill>
                  <a:srgbClr val="FFFFFF"/>
                </a:solidFill>
              </a:rPr>
              <a:t>Eviter les textes en blanc sur un fond rose pour des raisons d’accessibilité </a:t>
            </a: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r>
              <a:rPr lang="fr-FR" dirty="0" smtClean="0">
                <a:solidFill>
                  <a:srgbClr val="FFFFFF"/>
                </a:solidFill>
              </a:rPr>
              <a:t>La photo ici n’a pas de lien avec le sujet évoqué et ne devrait pas être positionnée dans la découpe principale. Penser à Hiérarchiser les informations. </a:t>
            </a:r>
          </a:p>
          <a:p>
            <a:pPr marL="285750" indent="-285750">
              <a:buFont typeface="Arial" panose="020B0604020202020204" pitchFamily="34" charset="0"/>
              <a:buChar char="•"/>
            </a:pPr>
            <a:endParaRPr lang="fr-FR" dirty="0" smtClean="0">
              <a:solidFill>
                <a:srgbClr val="FFFFFF"/>
              </a:solidFill>
            </a:endParaRP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endParaRPr lang="fr-FR" dirty="0" smtClean="0">
              <a:solidFill>
                <a:srgbClr val="FFFFFF"/>
              </a:solidFill>
            </a:endParaRPr>
          </a:p>
        </p:txBody>
      </p:sp>
    </p:spTree>
    <p:extLst>
      <p:ext uri="{BB962C8B-B14F-4D97-AF65-F5344CB8AC3E}">
        <p14:creationId xmlns:p14="http://schemas.microsoft.com/office/powerpoint/2010/main" val="7194492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31590"/>
            <a:ext cx="433365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251520" y="195486"/>
            <a:ext cx="4680520" cy="400110"/>
          </a:xfrm>
          <a:prstGeom prst="rect">
            <a:avLst/>
          </a:prstGeom>
          <a:noFill/>
        </p:spPr>
        <p:txBody>
          <a:bodyPr wrap="square" rtlCol="0">
            <a:spAutoFit/>
          </a:bodyPr>
          <a:lstStyle/>
          <a:p>
            <a:r>
              <a:rPr lang="fr-FR" sz="2000" dirty="0" smtClean="0">
                <a:solidFill>
                  <a:srgbClr val="FFFFFF"/>
                </a:solidFill>
              </a:rPr>
              <a:t>Exemple 6</a:t>
            </a:r>
            <a:endParaRPr lang="fr-FR" sz="2000" dirty="0">
              <a:solidFill>
                <a:srgbClr val="FFFFFF"/>
              </a:solidFill>
            </a:endParaRPr>
          </a:p>
        </p:txBody>
      </p:sp>
      <p:sp>
        <p:nvSpPr>
          <p:cNvPr id="5" name="ZoneTexte 4"/>
          <p:cNvSpPr txBox="1"/>
          <p:nvPr/>
        </p:nvSpPr>
        <p:spPr>
          <a:xfrm>
            <a:off x="4860032" y="904528"/>
            <a:ext cx="3960440" cy="3970318"/>
          </a:xfrm>
          <a:prstGeom prst="rect">
            <a:avLst/>
          </a:prstGeom>
          <a:noFill/>
        </p:spPr>
        <p:txBody>
          <a:bodyPr wrap="square" rtlCol="0">
            <a:spAutoFit/>
          </a:bodyPr>
          <a:lstStyle/>
          <a:p>
            <a:pPr marL="285750" indent="-285750">
              <a:buFont typeface="Arial" panose="020B0604020202020204" pitchFamily="34" charset="0"/>
              <a:buChar char="•"/>
            </a:pPr>
            <a:r>
              <a:rPr lang="fr-FR" dirty="0" smtClean="0">
                <a:solidFill>
                  <a:srgbClr val="FFFFFF"/>
                </a:solidFill>
              </a:rPr>
              <a:t>La thématique Bon plan n’est pas la thématique adaptée au sujet car ce n’est pas un prix exclusif qui est proposé dans la découpe principale</a:t>
            </a: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r>
              <a:rPr lang="fr-FR" dirty="0" smtClean="0">
                <a:solidFill>
                  <a:srgbClr val="FFFFFF"/>
                </a:solidFill>
              </a:rPr>
              <a:t>Surfer facilement n’est pas un besoin client assez précis</a:t>
            </a: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r>
              <a:rPr lang="fr-FR" dirty="0" smtClean="0">
                <a:solidFill>
                  <a:srgbClr val="FFFFFF"/>
                </a:solidFill>
              </a:rPr>
              <a:t>Au moins deux découpes sur trois doivent être alignées et de la même taille</a:t>
            </a: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r>
              <a:rPr lang="fr-FR" dirty="0" smtClean="0">
                <a:solidFill>
                  <a:srgbClr val="FFFFFF"/>
                </a:solidFill>
              </a:rPr>
              <a:t>Utiliser une seule couleur secondaire dans les découpes (+ une couleur principale si besoin d’utiliser deux couleurs)</a:t>
            </a:r>
          </a:p>
          <a:p>
            <a:pPr marL="285750" indent="-285750">
              <a:buFont typeface="Arial" panose="020B0604020202020204" pitchFamily="34" charset="0"/>
              <a:buChar char="•"/>
            </a:pPr>
            <a:endParaRPr lang="fr-FR" dirty="0" smtClean="0">
              <a:solidFill>
                <a:srgbClr val="FFFFFF"/>
              </a:solidFill>
            </a:endParaRP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endParaRPr lang="fr-FR" dirty="0" smtClean="0">
              <a:solidFill>
                <a:srgbClr val="FFFFFF"/>
              </a:solidFill>
            </a:endParaRPr>
          </a:p>
        </p:txBody>
      </p:sp>
    </p:spTree>
    <p:extLst>
      <p:ext uri="{BB962C8B-B14F-4D97-AF65-F5344CB8AC3E}">
        <p14:creationId xmlns:p14="http://schemas.microsoft.com/office/powerpoint/2010/main" val="39932338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1"/>
          <p:cNvSpPr txBox="1">
            <a:spLocks/>
          </p:cNvSpPr>
          <p:nvPr/>
        </p:nvSpPr>
        <p:spPr bwMode="auto">
          <a:xfrm>
            <a:off x="339725" y="339724"/>
            <a:ext cx="3224163" cy="64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514350" rtl="0" eaLnBrk="1" fontAlgn="base" hangingPunct="1">
              <a:lnSpc>
                <a:spcPct val="85000"/>
              </a:lnSpc>
              <a:spcBef>
                <a:spcPct val="0"/>
              </a:spcBef>
              <a:spcAft>
                <a:spcPts val="0"/>
              </a:spcAft>
              <a:buFont typeface="Arial" pitchFamily="34" charset="0"/>
              <a:defRPr sz="3000" kern="1200" baseline="0">
                <a:solidFill>
                  <a:srgbClr val="FF6600"/>
                </a:solidFill>
                <a:latin typeface="Helvetica 75 Bold" panose="020B0804020202020204" pitchFamily="34" charset="0"/>
                <a:ea typeface="ＭＳ Ｐゴシック" pitchFamily="34" charset="-128"/>
                <a:cs typeface="+mn-cs"/>
              </a:defRPr>
            </a:lvl1pPr>
            <a:lvl2pPr marL="401638" marR="0" indent="-401638" algn="l" defTabSz="514350" rtl="0" eaLnBrk="1" fontAlgn="base" latinLnBrk="0" hangingPunct="1">
              <a:lnSpc>
                <a:spcPct val="85000"/>
              </a:lnSpc>
              <a:spcBef>
                <a:spcPct val="0"/>
              </a:spcBef>
              <a:spcAft>
                <a:spcPts val="0"/>
              </a:spcAft>
              <a:buClrTx/>
              <a:buSzTx/>
              <a:buFont typeface="+mj-lt"/>
              <a:buAutoNum type="arabicPeriod"/>
              <a:tabLst/>
              <a:defRPr lang="fr-FR" sz="3000" kern="1200" dirty="0" smtClean="0">
                <a:solidFill>
                  <a:schemeClr val="bg1"/>
                </a:solidFill>
                <a:latin typeface="Helvetica 75 Bold" panose="020B0804020202020204" pitchFamily="34" charset="0"/>
                <a:ea typeface="ＭＳ Ｐゴシック" pitchFamily="34" charset="-128"/>
                <a:cs typeface="+mn-cs"/>
              </a:defRPr>
            </a:lvl2pPr>
            <a:lvl3pPr marL="401638" indent="-401638"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3pPr>
            <a:lvl4pPr marL="401638" indent="-401638"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4pPr>
            <a:lvl5pPr marL="0" indent="0" algn="l" defTabSz="514350" rtl="0" eaLnBrk="1" fontAlgn="base" hangingPunct="1">
              <a:lnSpc>
                <a:spcPct val="85000"/>
              </a:lnSpc>
              <a:spcBef>
                <a:spcPct val="0"/>
              </a:spcBef>
              <a:spcAft>
                <a:spcPts val="800"/>
              </a:spcAft>
              <a:buClr>
                <a:schemeClr val="bg1"/>
              </a:buClr>
              <a:buFont typeface="+mj-lt"/>
              <a:buNone/>
              <a:defRPr sz="3000" kern="1200">
                <a:solidFill>
                  <a:schemeClr val="bg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fr-FR" dirty="0" smtClean="0"/>
              <a:t>Exemples</a:t>
            </a:r>
            <a:endParaRPr lang="fr-F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246608"/>
            <a:ext cx="2455473" cy="3507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6468385" y="1242886"/>
            <a:ext cx="1776023" cy="2031325"/>
          </a:xfrm>
          <a:prstGeom prst="rect">
            <a:avLst/>
          </a:prstGeom>
          <a:noFill/>
        </p:spPr>
        <p:txBody>
          <a:bodyPr wrap="square" rtlCol="0">
            <a:spAutoFit/>
          </a:bodyPr>
          <a:lstStyle/>
          <a:p>
            <a:r>
              <a:rPr lang="fr-FR" dirty="0" smtClean="0">
                <a:solidFill>
                  <a:schemeClr val="bg1"/>
                </a:solidFill>
              </a:rPr>
              <a:t>Information à destination des collaborateurs  :</a:t>
            </a:r>
          </a:p>
          <a:p>
            <a:r>
              <a:rPr lang="fr-FR" dirty="0" smtClean="0">
                <a:solidFill>
                  <a:schemeClr val="bg1"/>
                </a:solidFill>
              </a:rPr>
              <a:t>Attente/Besoin exprimé dans l’accroche et réponse apportée par Orange exprimée ensuite.</a:t>
            </a:r>
            <a:endParaRPr lang="fr-FR" dirty="0">
              <a:solidFill>
                <a:schemeClr val="bg1"/>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86" y="1246608"/>
            <a:ext cx="2490338" cy="3507818"/>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6502157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67494"/>
            <a:ext cx="1798322" cy="4731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251520" y="195486"/>
            <a:ext cx="4680520" cy="400110"/>
          </a:xfrm>
          <a:prstGeom prst="rect">
            <a:avLst/>
          </a:prstGeom>
          <a:noFill/>
        </p:spPr>
        <p:txBody>
          <a:bodyPr wrap="square" rtlCol="0">
            <a:spAutoFit/>
          </a:bodyPr>
          <a:lstStyle/>
          <a:p>
            <a:r>
              <a:rPr lang="fr-FR" sz="2000" dirty="0" smtClean="0">
                <a:solidFill>
                  <a:srgbClr val="FFFFFF"/>
                </a:solidFill>
              </a:rPr>
              <a:t>Exemple 7</a:t>
            </a:r>
            <a:endParaRPr lang="fr-FR" sz="2000" dirty="0">
              <a:solidFill>
                <a:srgbClr val="FFFFFF"/>
              </a:solidFill>
            </a:endParaRPr>
          </a:p>
        </p:txBody>
      </p:sp>
      <p:sp>
        <p:nvSpPr>
          <p:cNvPr id="5" name="ZoneTexte 4"/>
          <p:cNvSpPr txBox="1"/>
          <p:nvPr/>
        </p:nvSpPr>
        <p:spPr>
          <a:xfrm>
            <a:off x="4860032" y="771550"/>
            <a:ext cx="3960440" cy="4185761"/>
          </a:xfrm>
          <a:prstGeom prst="rect">
            <a:avLst/>
          </a:prstGeom>
          <a:noFill/>
        </p:spPr>
        <p:txBody>
          <a:bodyPr wrap="square" rtlCol="0">
            <a:spAutoFit/>
          </a:bodyPr>
          <a:lstStyle/>
          <a:p>
            <a:pPr marL="285750" indent="-285750">
              <a:buFont typeface="Arial" panose="020B0604020202020204" pitchFamily="34" charset="0"/>
              <a:buChar char="•"/>
            </a:pPr>
            <a:r>
              <a:rPr lang="fr-FR" dirty="0" smtClean="0">
                <a:solidFill>
                  <a:srgbClr val="FFFFFF"/>
                </a:solidFill>
              </a:rPr>
              <a:t>Aucun bénéfice client n’est exprimé sur cette maquette</a:t>
            </a: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r>
              <a:rPr lang="fr-FR" dirty="0" smtClean="0">
                <a:solidFill>
                  <a:srgbClr val="FFFFFF"/>
                </a:solidFill>
              </a:rPr>
              <a:t>La réponse « 7 euros » ne correspond à la thématique Fun mais plutôt Bon plan</a:t>
            </a: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r>
              <a:rPr lang="fr-FR" dirty="0" smtClean="0">
                <a:solidFill>
                  <a:srgbClr val="FFFFFF"/>
                </a:solidFill>
              </a:rPr>
              <a:t>La réponse est coupée : 7 euros est écrit dans la découpe et /mois pendant 12 mois à l’extérieur. Cela n’est pas possible : tout doit être écrit dans la découpe</a:t>
            </a: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r>
              <a:rPr lang="fr-FR" dirty="0" smtClean="0">
                <a:solidFill>
                  <a:srgbClr val="FFFFFF"/>
                </a:solidFill>
              </a:rPr>
              <a:t>Il aurait fallu exprimer un besoin du type « Une séance de cinéma à la maison » et en réponse en découpe le bouquet ciné séries. </a:t>
            </a:r>
          </a:p>
          <a:p>
            <a:pPr marL="285750" indent="-285750">
              <a:buFont typeface="Arial" panose="020B0604020202020204" pitchFamily="34" charset="0"/>
              <a:buChar char="•"/>
            </a:pPr>
            <a:endParaRPr lang="fr-FR" dirty="0" smtClean="0">
              <a:solidFill>
                <a:srgbClr val="FFFFFF"/>
              </a:solidFill>
            </a:endParaRPr>
          </a:p>
          <a:p>
            <a:pPr marL="285750" indent="-285750">
              <a:buFont typeface="Arial" panose="020B0604020202020204" pitchFamily="34" charset="0"/>
              <a:buChar char="•"/>
            </a:pPr>
            <a:endParaRPr lang="fr-FR" dirty="0">
              <a:solidFill>
                <a:srgbClr val="FFFFFF"/>
              </a:solidFill>
            </a:endParaRPr>
          </a:p>
          <a:p>
            <a:pPr marL="285750" indent="-285750">
              <a:buFont typeface="Arial" panose="020B0604020202020204" pitchFamily="34" charset="0"/>
              <a:buChar char="•"/>
            </a:pPr>
            <a:endParaRPr lang="fr-FR" dirty="0" smtClean="0">
              <a:solidFill>
                <a:srgbClr val="FFFFFF"/>
              </a:solidFill>
            </a:endParaRPr>
          </a:p>
        </p:txBody>
      </p:sp>
    </p:spTree>
    <p:extLst>
      <p:ext uri="{BB962C8B-B14F-4D97-AF65-F5344CB8AC3E}">
        <p14:creationId xmlns:p14="http://schemas.microsoft.com/office/powerpoint/2010/main" val="1309341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l="33760" t="6891" r="34141" b="12392"/>
          <a:stretch>
            <a:fillRect/>
          </a:stretch>
        </p:blipFill>
        <p:spPr bwMode="auto">
          <a:xfrm>
            <a:off x="251520" y="987574"/>
            <a:ext cx="2699422" cy="3816424"/>
          </a:xfrm>
          <a:prstGeom prst="rect">
            <a:avLst/>
          </a:prstGeom>
          <a:noFill/>
          <a:ln w="9525">
            <a:noFill/>
            <a:miter lim="800000"/>
            <a:headEnd/>
            <a:tailEnd/>
          </a:ln>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987574"/>
            <a:ext cx="2703032"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11" t="3787"/>
          <a:stretch/>
        </p:blipFill>
        <p:spPr bwMode="auto">
          <a:xfrm>
            <a:off x="6014265" y="987574"/>
            <a:ext cx="2950223" cy="3816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251520" y="668353"/>
            <a:ext cx="2016224" cy="307777"/>
          </a:xfrm>
          <a:prstGeom prst="rect">
            <a:avLst/>
          </a:prstGeom>
          <a:noFill/>
        </p:spPr>
        <p:txBody>
          <a:bodyPr wrap="square" rtlCol="0">
            <a:spAutoFit/>
          </a:bodyPr>
          <a:lstStyle/>
          <a:p>
            <a:r>
              <a:rPr lang="fr-FR" dirty="0" smtClean="0">
                <a:solidFill>
                  <a:schemeClr val="bg1"/>
                </a:solidFill>
              </a:rPr>
              <a:t>V1</a:t>
            </a:r>
            <a:endParaRPr lang="fr-FR" dirty="0">
              <a:solidFill>
                <a:schemeClr val="bg1"/>
              </a:solidFill>
            </a:endParaRPr>
          </a:p>
        </p:txBody>
      </p:sp>
      <p:sp>
        <p:nvSpPr>
          <p:cNvPr id="7" name="ZoneTexte 6"/>
          <p:cNvSpPr txBox="1"/>
          <p:nvPr/>
        </p:nvSpPr>
        <p:spPr>
          <a:xfrm>
            <a:off x="3131840" y="679797"/>
            <a:ext cx="2016224" cy="307777"/>
          </a:xfrm>
          <a:prstGeom prst="rect">
            <a:avLst/>
          </a:prstGeom>
          <a:noFill/>
        </p:spPr>
        <p:txBody>
          <a:bodyPr wrap="square" rtlCol="0">
            <a:spAutoFit/>
          </a:bodyPr>
          <a:lstStyle/>
          <a:p>
            <a:r>
              <a:rPr lang="fr-FR" dirty="0" smtClean="0">
                <a:solidFill>
                  <a:schemeClr val="bg1"/>
                </a:solidFill>
              </a:rPr>
              <a:t>V2</a:t>
            </a:r>
            <a:endParaRPr lang="fr-FR" dirty="0">
              <a:solidFill>
                <a:schemeClr val="bg1"/>
              </a:solidFill>
            </a:endParaRPr>
          </a:p>
        </p:txBody>
      </p:sp>
      <p:sp>
        <p:nvSpPr>
          <p:cNvPr id="8" name="ZoneTexte 7"/>
          <p:cNvSpPr txBox="1"/>
          <p:nvPr/>
        </p:nvSpPr>
        <p:spPr>
          <a:xfrm>
            <a:off x="5958238" y="679797"/>
            <a:ext cx="2016224" cy="307777"/>
          </a:xfrm>
          <a:prstGeom prst="rect">
            <a:avLst/>
          </a:prstGeom>
          <a:noFill/>
        </p:spPr>
        <p:txBody>
          <a:bodyPr wrap="square" rtlCol="0">
            <a:spAutoFit/>
          </a:bodyPr>
          <a:lstStyle/>
          <a:p>
            <a:r>
              <a:rPr lang="fr-FR" dirty="0" smtClean="0">
                <a:solidFill>
                  <a:schemeClr val="bg1"/>
                </a:solidFill>
              </a:rPr>
              <a:t>V3</a:t>
            </a:r>
            <a:endParaRPr lang="fr-FR" dirty="0">
              <a:solidFill>
                <a:schemeClr val="bg1"/>
              </a:solidFill>
            </a:endParaRPr>
          </a:p>
        </p:txBody>
      </p:sp>
      <p:sp>
        <p:nvSpPr>
          <p:cNvPr id="9" name="ZoneTexte 8"/>
          <p:cNvSpPr txBox="1"/>
          <p:nvPr/>
        </p:nvSpPr>
        <p:spPr>
          <a:xfrm>
            <a:off x="251520" y="195486"/>
            <a:ext cx="4680520" cy="400110"/>
          </a:xfrm>
          <a:prstGeom prst="rect">
            <a:avLst/>
          </a:prstGeom>
          <a:noFill/>
        </p:spPr>
        <p:txBody>
          <a:bodyPr wrap="square" rtlCol="0">
            <a:spAutoFit/>
          </a:bodyPr>
          <a:lstStyle/>
          <a:p>
            <a:r>
              <a:rPr lang="fr-FR" sz="2000" dirty="0" smtClean="0">
                <a:solidFill>
                  <a:srgbClr val="FFFFFF"/>
                </a:solidFill>
              </a:rPr>
              <a:t>Exemple </a:t>
            </a:r>
            <a:r>
              <a:rPr lang="fr-FR" sz="2000" dirty="0">
                <a:solidFill>
                  <a:srgbClr val="FFFFFF"/>
                </a:solidFill>
              </a:rPr>
              <a:t>8</a:t>
            </a:r>
          </a:p>
        </p:txBody>
      </p:sp>
    </p:spTree>
    <p:extLst>
      <p:ext uri="{BB962C8B-B14F-4D97-AF65-F5344CB8AC3E}">
        <p14:creationId xmlns:p14="http://schemas.microsoft.com/office/powerpoint/2010/main" val="407545146"/>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fr-FR" dirty="0" smtClean="0"/>
              <a:t>Contenu</a:t>
            </a:r>
          </a:p>
          <a:p>
            <a:pPr lvl="1"/>
            <a:r>
              <a:rPr lang="fr-FR" dirty="0"/>
              <a:t>La nouvelle expression de </a:t>
            </a:r>
            <a:r>
              <a:rPr lang="fr-FR" dirty="0" smtClean="0"/>
              <a:t>marque</a:t>
            </a:r>
          </a:p>
          <a:p>
            <a:pPr lvl="1"/>
            <a:r>
              <a:rPr lang="fr-FR" dirty="0" smtClean="0"/>
              <a:t>La nouvelle signature  </a:t>
            </a:r>
            <a:endParaRPr lang="fr-FR" dirty="0"/>
          </a:p>
          <a:p>
            <a:pPr lvl="1"/>
            <a:r>
              <a:rPr lang="fr-FR" dirty="0" smtClean="0"/>
              <a:t>Les évolutions graphiques </a:t>
            </a:r>
          </a:p>
          <a:p>
            <a:pPr lvl="1"/>
            <a:r>
              <a:rPr lang="fr-FR" dirty="0" smtClean="0"/>
              <a:t>Exemples avant-après</a:t>
            </a:r>
          </a:p>
          <a:p>
            <a:pPr lvl="1"/>
            <a:r>
              <a:rPr lang="fr-FR" dirty="0" smtClean="0"/>
              <a:t>Exemples par typologie de PDC</a:t>
            </a:r>
          </a:p>
          <a:p>
            <a:pPr lvl="1"/>
            <a:r>
              <a:rPr lang="fr-FR" dirty="0" smtClean="0"/>
              <a:t>Mise en application – cas pratiques</a:t>
            </a:r>
          </a:p>
          <a:p>
            <a:pPr lvl="1"/>
            <a:r>
              <a:rPr lang="fr-FR" dirty="0" smtClean="0">
                <a:solidFill>
                  <a:schemeClr val="bg2"/>
                </a:solidFill>
              </a:rPr>
              <a:t>Où </a:t>
            </a:r>
            <a:r>
              <a:rPr lang="fr-FR" dirty="0">
                <a:solidFill>
                  <a:schemeClr val="bg2"/>
                </a:solidFill>
              </a:rPr>
              <a:t>trouver quoi </a:t>
            </a:r>
          </a:p>
        </p:txBody>
      </p:sp>
    </p:spTree>
    <p:extLst>
      <p:ext uri="{BB962C8B-B14F-4D97-AF65-F5344CB8AC3E}">
        <p14:creationId xmlns:p14="http://schemas.microsoft.com/office/powerpoint/2010/main" val="2700898677"/>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843558"/>
            <a:ext cx="40324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smtClean="0">
                <a:solidFill>
                  <a:srgbClr val="FFFFFF"/>
                </a:solidFill>
              </a:rPr>
              <a:t>Sur le Brand Site </a:t>
            </a:r>
            <a:endParaRPr lang="fr-FR" sz="1800" dirty="0">
              <a:solidFill>
                <a:srgbClr val="FFFFFF"/>
              </a:solidFill>
            </a:endParaRPr>
          </a:p>
        </p:txBody>
      </p:sp>
      <p:sp>
        <p:nvSpPr>
          <p:cNvPr id="5" name="Rectangle 4"/>
          <p:cNvSpPr/>
          <p:nvPr/>
        </p:nvSpPr>
        <p:spPr>
          <a:xfrm>
            <a:off x="4608004" y="843558"/>
            <a:ext cx="40324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smtClean="0">
                <a:solidFill>
                  <a:srgbClr val="FFFFFF"/>
                </a:solidFill>
              </a:rPr>
              <a:t>Sur la Librairie </a:t>
            </a:r>
            <a:endParaRPr lang="fr-FR" sz="1800" dirty="0">
              <a:solidFill>
                <a:srgbClr val="FFFFFF"/>
              </a:solidFill>
            </a:endParaRPr>
          </a:p>
        </p:txBody>
      </p:sp>
      <p:sp>
        <p:nvSpPr>
          <p:cNvPr id="6" name="Rectangle 5"/>
          <p:cNvSpPr/>
          <p:nvPr/>
        </p:nvSpPr>
        <p:spPr>
          <a:xfrm>
            <a:off x="251520" y="1203598"/>
            <a:ext cx="4032448" cy="309634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0000"/>
              </a:solidFill>
            </a:endParaRPr>
          </a:p>
        </p:txBody>
      </p:sp>
      <p:sp>
        <p:nvSpPr>
          <p:cNvPr id="7" name="Rectangle 6"/>
          <p:cNvSpPr/>
          <p:nvPr/>
        </p:nvSpPr>
        <p:spPr>
          <a:xfrm>
            <a:off x="4608004" y="1203598"/>
            <a:ext cx="4032448" cy="309634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0000"/>
              </a:solidFill>
            </a:endParaRPr>
          </a:p>
        </p:txBody>
      </p:sp>
      <p:sp>
        <p:nvSpPr>
          <p:cNvPr id="8" name="ZoneTexte 7"/>
          <p:cNvSpPr txBox="1"/>
          <p:nvPr/>
        </p:nvSpPr>
        <p:spPr>
          <a:xfrm>
            <a:off x="395536" y="1419622"/>
            <a:ext cx="3672408" cy="1169551"/>
          </a:xfrm>
          <a:prstGeom prst="rect">
            <a:avLst/>
          </a:prstGeom>
          <a:noFill/>
        </p:spPr>
        <p:txBody>
          <a:bodyPr wrap="square" rtlCol="0">
            <a:spAutoFit/>
          </a:bodyPr>
          <a:lstStyle/>
          <a:p>
            <a:r>
              <a:rPr lang="fr-FR" dirty="0" smtClean="0">
                <a:solidFill>
                  <a:schemeClr val="bg2"/>
                </a:solidFill>
              </a:rPr>
              <a:t>L’onglet new guidelines </a:t>
            </a:r>
            <a:r>
              <a:rPr lang="fr-FR" dirty="0" smtClean="0">
                <a:solidFill>
                  <a:srgbClr val="000000"/>
                </a:solidFill>
              </a:rPr>
              <a:t>du Brand Site vous permet de découvrir la nouvelle identité en vidéo et vous présente des règles d’utilisation des couleurs, photos, illustrations, animations …</a:t>
            </a:r>
            <a:endParaRPr lang="fr-FR" dirty="0">
              <a:solidFill>
                <a:srgbClr val="000000"/>
              </a:solidFill>
            </a:endParaRPr>
          </a:p>
        </p:txBody>
      </p:sp>
      <p:sp>
        <p:nvSpPr>
          <p:cNvPr id="9" name="ZoneTexte 8"/>
          <p:cNvSpPr txBox="1"/>
          <p:nvPr/>
        </p:nvSpPr>
        <p:spPr>
          <a:xfrm>
            <a:off x="395536" y="3920157"/>
            <a:ext cx="3312368" cy="307777"/>
          </a:xfrm>
          <a:prstGeom prst="rect">
            <a:avLst/>
          </a:prstGeom>
          <a:noFill/>
        </p:spPr>
        <p:txBody>
          <a:bodyPr wrap="square" rtlCol="0">
            <a:spAutoFit/>
          </a:bodyPr>
          <a:lstStyle/>
          <a:p>
            <a:r>
              <a:rPr lang="fr-FR" dirty="0" smtClean="0">
                <a:solidFill>
                  <a:srgbClr val="000000"/>
                </a:solidFill>
              </a:rPr>
              <a:t>Pour y accéder </a:t>
            </a:r>
            <a:r>
              <a:rPr lang="fr-FR" dirty="0" smtClean="0">
                <a:solidFill>
                  <a:srgbClr val="000000"/>
                </a:solidFill>
                <a:hlinkClick r:id="rId2"/>
              </a:rPr>
              <a:t>cliquez ici </a:t>
            </a:r>
            <a:endParaRPr lang="fr-FR" dirty="0">
              <a:solidFill>
                <a:srgbClr val="000000"/>
              </a:solidFill>
            </a:endParaRPr>
          </a:p>
        </p:txBody>
      </p:sp>
      <p:sp>
        <p:nvSpPr>
          <p:cNvPr id="10" name="ZoneTexte 9"/>
          <p:cNvSpPr txBox="1"/>
          <p:nvPr/>
        </p:nvSpPr>
        <p:spPr>
          <a:xfrm>
            <a:off x="4788024" y="1419622"/>
            <a:ext cx="3672408" cy="2462213"/>
          </a:xfrm>
          <a:prstGeom prst="rect">
            <a:avLst/>
          </a:prstGeom>
          <a:noFill/>
        </p:spPr>
        <p:txBody>
          <a:bodyPr wrap="square" rtlCol="0">
            <a:spAutoFit/>
          </a:bodyPr>
          <a:lstStyle/>
          <a:p>
            <a:r>
              <a:rPr lang="fr-FR" dirty="0" smtClean="0">
                <a:solidFill>
                  <a:srgbClr val="000000"/>
                </a:solidFill>
              </a:rPr>
              <a:t>Sur la Librairie, sont disponibles en téléchargement plusieurs documents dont l’objectif est de vous aider à créer l’ensemble de vos supports</a:t>
            </a:r>
          </a:p>
          <a:p>
            <a:endParaRPr lang="fr-FR" dirty="0">
              <a:solidFill>
                <a:srgbClr val="000000"/>
              </a:solidFill>
            </a:endParaRPr>
          </a:p>
          <a:p>
            <a:pPr marL="285750" indent="-285750">
              <a:buFont typeface="Arial" panose="020B0604020202020204" pitchFamily="34" charset="0"/>
              <a:buChar char="•"/>
            </a:pPr>
            <a:r>
              <a:rPr lang="fr-FR" dirty="0" smtClean="0">
                <a:solidFill>
                  <a:srgbClr val="000000"/>
                </a:solidFill>
              </a:rPr>
              <a:t>Guidelines (digital, </a:t>
            </a:r>
            <a:r>
              <a:rPr lang="fr-FR" dirty="0" err="1" smtClean="0">
                <a:solidFill>
                  <a:srgbClr val="000000"/>
                </a:solidFill>
              </a:rPr>
              <a:t>retail</a:t>
            </a:r>
            <a:r>
              <a:rPr lang="fr-FR" dirty="0" smtClean="0">
                <a:solidFill>
                  <a:srgbClr val="000000"/>
                </a:solidFill>
              </a:rPr>
              <a:t> …)</a:t>
            </a:r>
          </a:p>
          <a:p>
            <a:pPr marL="285750" indent="-285750">
              <a:buFont typeface="Arial" panose="020B0604020202020204" pitchFamily="34" charset="0"/>
              <a:buChar char="•"/>
            </a:pPr>
            <a:r>
              <a:rPr lang="fr-FR" dirty="0" smtClean="0">
                <a:solidFill>
                  <a:srgbClr val="000000"/>
                </a:solidFill>
              </a:rPr>
              <a:t>Présentation de l’évolution de la marque</a:t>
            </a:r>
          </a:p>
          <a:p>
            <a:pPr marL="285750" indent="-285750">
              <a:buFont typeface="Arial" panose="020B0604020202020204" pitchFamily="34" charset="0"/>
              <a:buChar char="•"/>
            </a:pPr>
            <a:r>
              <a:rPr lang="fr-FR" dirty="0" smtClean="0">
                <a:solidFill>
                  <a:srgbClr val="000000"/>
                </a:solidFill>
              </a:rPr>
              <a:t>Règles d’application de la nouvelle identité </a:t>
            </a:r>
          </a:p>
          <a:p>
            <a:pPr marL="285750" indent="-285750">
              <a:buFont typeface="Arial" panose="020B0604020202020204" pitchFamily="34" charset="0"/>
              <a:buChar char="•"/>
            </a:pPr>
            <a:r>
              <a:rPr lang="fr-FR" dirty="0" smtClean="0">
                <a:solidFill>
                  <a:srgbClr val="000000"/>
                </a:solidFill>
              </a:rPr>
              <a:t>Orange en un clin d’</a:t>
            </a:r>
            <a:r>
              <a:rPr lang="fr-FR" dirty="0" err="1" smtClean="0">
                <a:solidFill>
                  <a:srgbClr val="000000"/>
                </a:solidFill>
              </a:rPr>
              <a:t>oeil</a:t>
            </a:r>
            <a:endParaRPr lang="fr-FR" dirty="0">
              <a:solidFill>
                <a:srgbClr val="000000"/>
              </a:solidFill>
            </a:endParaRPr>
          </a:p>
        </p:txBody>
      </p:sp>
      <p:sp>
        <p:nvSpPr>
          <p:cNvPr id="11" name="ZoneTexte 10"/>
          <p:cNvSpPr txBox="1"/>
          <p:nvPr/>
        </p:nvSpPr>
        <p:spPr>
          <a:xfrm>
            <a:off x="4757440" y="3920157"/>
            <a:ext cx="3312368" cy="307777"/>
          </a:xfrm>
          <a:prstGeom prst="rect">
            <a:avLst/>
          </a:prstGeom>
          <a:noFill/>
        </p:spPr>
        <p:txBody>
          <a:bodyPr wrap="square" rtlCol="0">
            <a:spAutoFit/>
          </a:bodyPr>
          <a:lstStyle/>
          <a:p>
            <a:r>
              <a:rPr lang="fr-FR" dirty="0" smtClean="0">
                <a:solidFill>
                  <a:srgbClr val="000000"/>
                </a:solidFill>
              </a:rPr>
              <a:t>Pour y accéder </a:t>
            </a:r>
            <a:r>
              <a:rPr lang="fr-FR" dirty="0" smtClean="0">
                <a:solidFill>
                  <a:srgbClr val="000000"/>
                </a:solidFill>
                <a:hlinkClick r:id="rId3"/>
              </a:rPr>
              <a:t>cliquez ici </a:t>
            </a:r>
            <a:endParaRPr lang="fr-FR" dirty="0">
              <a:solidFill>
                <a:srgbClr val="000000"/>
              </a:solidFill>
            </a:endParaRPr>
          </a:p>
        </p:txBody>
      </p:sp>
      <p:sp>
        <p:nvSpPr>
          <p:cNvPr id="2" name="ZoneTexte 1"/>
          <p:cNvSpPr txBox="1"/>
          <p:nvPr/>
        </p:nvSpPr>
        <p:spPr>
          <a:xfrm>
            <a:off x="251520" y="123478"/>
            <a:ext cx="6552728" cy="553998"/>
          </a:xfrm>
          <a:prstGeom prst="rect">
            <a:avLst/>
          </a:prstGeom>
          <a:noFill/>
        </p:spPr>
        <p:txBody>
          <a:bodyPr wrap="square" rtlCol="0">
            <a:spAutoFit/>
          </a:bodyPr>
          <a:lstStyle/>
          <a:p>
            <a:r>
              <a:rPr lang="fr-FR" sz="3000" dirty="0" smtClean="0">
                <a:solidFill>
                  <a:schemeClr val="bg2"/>
                </a:solidFill>
              </a:rPr>
              <a:t>Les documents de référence</a:t>
            </a:r>
            <a:endParaRPr lang="fr-FR" sz="3000" dirty="0">
              <a:solidFill>
                <a:schemeClr val="bg2"/>
              </a:solidFill>
            </a:endParaRPr>
          </a:p>
        </p:txBody>
      </p:sp>
    </p:spTree>
    <p:extLst>
      <p:ext uri="{BB962C8B-B14F-4D97-AF65-F5344CB8AC3E}">
        <p14:creationId xmlns:p14="http://schemas.microsoft.com/office/powerpoint/2010/main" val="1990049565"/>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843558"/>
            <a:ext cx="40324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smtClean="0">
                <a:solidFill>
                  <a:srgbClr val="FFFFFF"/>
                </a:solidFill>
              </a:rPr>
              <a:t>Sur le Brand Site </a:t>
            </a:r>
            <a:endParaRPr lang="fr-FR" sz="1800" dirty="0">
              <a:solidFill>
                <a:srgbClr val="FFFFFF"/>
              </a:solidFill>
            </a:endParaRPr>
          </a:p>
        </p:txBody>
      </p:sp>
      <p:sp>
        <p:nvSpPr>
          <p:cNvPr id="5" name="Rectangle 4"/>
          <p:cNvSpPr/>
          <p:nvPr/>
        </p:nvSpPr>
        <p:spPr>
          <a:xfrm>
            <a:off x="4608004" y="843558"/>
            <a:ext cx="40324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smtClean="0">
                <a:solidFill>
                  <a:srgbClr val="FFFFFF"/>
                </a:solidFill>
              </a:rPr>
              <a:t>Sur la Librairie </a:t>
            </a:r>
            <a:endParaRPr lang="fr-FR" sz="1800" dirty="0">
              <a:solidFill>
                <a:srgbClr val="FFFFFF"/>
              </a:solidFill>
            </a:endParaRPr>
          </a:p>
        </p:txBody>
      </p:sp>
      <p:sp>
        <p:nvSpPr>
          <p:cNvPr id="6" name="Rectangle 5"/>
          <p:cNvSpPr/>
          <p:nvPr/>
        </p:nvSpPr>
        <p:spPr>
          <a:xfrm>
            <a:off x="251520" y="1203598"/>
            <a:ext cx="4032448" cy="273630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0000"/>
              </a:solidFill>
            </a:endParaRPr>
          </a:p>
        </p:txBody>
      </p:sp>
      <p:sp>
        <p:nvSpPr>
          <p:cNvPr id="7" name="Rectangle 6"/>
          <p:cNvSpPr/>
          <p:nvPr/>
        </p:nvSpPr>
        <p:spPr>
          <a:xfrm>
            <a:off x="4608004" y="1203598"/>
            <a:ext cx="4032448" cy="273630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0000"/>
              </a:solidFill>
            </a:endParaRPr>
          </a:p>
        </p:txBody>
      </p:sp>
      <p:sp>
        <p:nvSpPr>
          <p:cNvPr id="8" name="ZoneTexte 7"/>
          <p:cNvSpPr txBox="1"/>
          <p:nvPr/>
        </p:nvSpPr>
        <p:spPr>
          <a:xfrm>
            <a:off x="395536" y="1419622"/>
            <a:ext cx="3672408" cy="1384995"/>
          </a:xfrm>
          <a:prstGeom prst="rect">
            <a:avLst/>
          </a:prstGeom>
          <a:noFill/>
        </p:spPr>
        <p:txBody>
          <a:bodyPr wrap="square" rtlCol="0">
            <a:spAutoFit/>
          </a:bodyPr>
          <a:lstStyle/>
          <a:p>
            <a:r>
              <a:rPr lang="fr-FR" dirty="0" smtClean="0">
                <a:solidFill>
                  <a:srgbClr val="000000"/>
                </a:solidFill>
              </a:rPr>
              <a:t>Vous pouvez télécharger sur le Brand Site :</a:t>
            </a:r>
          </a:p>
          <a:p>
            <a:pPr marL="285750" indent="-285750">
              <a:buFontTx/>
              <a:buChar char="-"/>
            </a:pPr>
            <a:r>
              <a:rPr lang="fr-FR" dirty="0" smtClean="0">
                <a:solidFill>
                  <a:srgbClr val="000000"/>
                </a:solidFill>
              </a:rPr>
              <a:t>Les grilles et maquettes </a:t>
            </a:r>
            <a:r>
              <a:rPr lang="fr-FR" dirty="0" smtClean="0">
                <a:solidFill>
                  <a:srgbClr val="000000"/>
                </a:solidFill>
                <a:hlinkClick r:id="rId2"/>
              </a:rPr>
              <a:t>ici </a:t>
            </a:r>
            <a:endParaRPr lang="fr-FR" dirty="0" smtClean="0">
              <a:solidFill>
                <a:srgbClr val="000000"/>
              </a:solidFill>
            </a:endParaRPr>
          </a:p>
          <a:p>
            <a:pPr marL="285750" indent="-285750">
              <a:buFontTx/>
              <a:buChar char="-"/>
            </a:pPr>
            <a:r>
              <a:rPr lang="fr-FR" dirty="0">
                <a:solidFill>
                  <a:srgbClr val="000000"/>
                </a:solidFill>
              </a:rPr>
              <a:t>Des illustrations en Flat Design </a:t>
            </a:r>
            <a:r>
              <a:rPr lang="fr-FR" dirty="0">
                <a:solidFill>
                  <a:srgbClr val="000000"/>
                </a:solidFill>
                <a:hlinkClick r:id="rId3"/>
              </a:rPr>
              <a:t>ici</a:t>
            </a:r>
            <a:endParaRPr lang="fr-FR" dirty="0">
              <a:solidFill>
                <a:srgbClr val="000000"/>
              </a:solidFill>
            </a:endParaRPr>
          </a:p>
          <a:p>
            <a:pPr marL="285750" indent="-285750">
              <a:buFontTx/>
              <a:buChar char="-"/>
            </a:pPr>
            <a:r>
              <a:rPr lang="fr-FR" dirty="0" smtClean="0">
                <a:solidFill>
                  <a:srgbClr val="000000"/>
                </a:solidFill>
              </a:rPr>
              <a:t>Des photos Hero </a:t>
            </a:r>
            <a:r>
              <a:rPr lang="fr-FR" dirty="0" smtClean="0">
                <a:solidFill>
                  <a:srgbClr val="000000"/>
                </a:solidFill>
                <a:hlinkClick r:id="rId4"/>
              </a:rPr>
              <a:t>ici </a:t>
            </a:r>
            <a:endParaRPr lang="fr-FR" dirty="0" smtClean="0">
              <a:solidFill>
                <a:srgbClr val="000000"/>
              </a:solidFill>
            </a:endParaRPr>
          </a:p>
          <a:p>
            <a:pPr marL="285750" indent="-285750">
              <a:buFontTx/>
              <a:buChar char="-"/>
            </a:pPr>
            <a:r>
              <a:rPr lang="fr-FR" dirty="0" smtClean="0">
                <a:solidFill>
                  <a:srgbClr val="000000"/>
                </a:solidFill>
              </a:rPr>
              <a:t>Les icônes Solaris en flat design </a:t>
            </a:r>
            <a:r>
              <a:rPr lang="fr-FR" dirty="0" smtClean="0">
                <a:solidFill>
                  <a:srgbClr val="000000"/>
                </a:solidFill>
                <a:hlinkClick r:id="rId5"/>
              </a:rPr>
              <a:t>ici </a:t>
            </a:r>
            <a:endParaRPr lang="fr-FR" dirty="0">
              <a:solidFill>
                <a:srgbClr val="000000"/>
              </a:solidFill>
            </a:endParaRPr>
          </a:p>
        </p:txBody>
      </p:sp>
      <p:sp>
        <p:nvSpPr>
          <p:cNvPr id="10" name="ZoneTexte 9"/>
          <p:cNvSpPr txBox="1"/>
          <p:nvPr/>
        </p:nvSpPr>
        <p:spPr>
          <a:xfrm>
            <a:off x="4788024" y="1419621"/>
            <a:ext cx="3852428" cy="2246769"/>
          </a:xfrm>
          <a:prstGeom prst="rect">
            <a:avLst/>
          </a:prstGeom>
          <a:noFill/>
        </p:spPr>
        <p:txBody>
          <a:bodyPr wrap="square" rtlCol="0">
            <a:spAutoFit/>
          </a:bodyPr>
          <a:lstStyle/>
          <a:p>
            <a:r>
              <a:rPr lang="fr-FR" dirty="0" smtClean="0">
                <a:solidFill>
                  <a:srgbClr val="000000"/>
                </a:solidFill>
              </a:rPr>
              <a:t>Vous pouvez télécharger sur la Librairie :</a:t>
            </a:r>
          </a:p>
          <a:p>
            <a:endParaRPr lang="fr-FR" dirty="0" smtClean="0">
              <a:solidFill>
                <a:srgbClr val="000000"/>
              </a:solidFill>
            </a:endParaRPr>
          </a:p>
          <a:p>
            <a:pPr marL="285750" indent="-285750">
              <a:buFontTx/>
              <a:buChar char="-"/>
            </a:pPr>
            <a:r>
              <a:rPr lang="fr-FR" dirty="0" smtClean="0">
                <a:solidFill>
                  <a:srgbClr val="000000"/>
                </a:solidFill>
              </a:rPr>
              <a:t>Les cadres et découpes GP et PRO </a:t>
            </a:r>
            <a:r>
              <a:rPr lang="fr-FR" dirty="0" smtClean="0">
                <a:solidFill>
                  <a:srgbClr val="000000"/>
                </a:solidFill>
                <a:hlinkClick r:id="rId6"/>
              </a:rPr>
              <a:t>ici</a:t>
            </a:r>
            <a:endParaRPr lang="fr-FR" dirty="0" smtClean="0">
              <a:solidFill>
                <a:srgbClr val="000000"/>
              </a:solidFill>
            </a:endParaRPr>
          </a:p>
          <a:p>
            <a:pPr marL="285750" indent="-285750">
              <a:buFontTx/>
              <a:buChar char="-"/>
            </a:pPr>
            <a:r>
              <a:rPr lang="fr-FR" dirty="0" smtClean="0">
                <a:solidFill>
                  <a:srgbClr val="000000"/>
                </a:solidFill>
              </a:rPr>
              <a:t>Des </a:t>
            </a:r>
            <a:r>
              <a:rPr lang="fr-FR" dirty="0">
                <a:solidFill>
                  <a:srgbClr val="000000"/>
                </a:solidFill>
              </a:rPr>
              <a:t>illustrations en Flat Design </a:t>
            </a:r>
            <a:r>
              <a:rPr lang="fr-FR" dirty="0">
                <a:solidFill>
                  <a:srgbClr val="000000"/>
                </a:solidFill>
                <a:hlinkClick r:id="rId7"/>
              </a:rPr>
              <a:t>ici</a:t>
            </a:r>
            <a:endParaRPr lang="fr-FR" dirty="0">
              <a:solidFill>
                <a:srgbClr val="000000"/>
              </a:solidFill>
            </a:endParaRPr>
          </a:p>
          <a:p>
            <a:pPr marL="285750" indent="-285750">
              <a:buFontTx/>
              <a:buChar char="-"/>
            </a:pPr>
            <a:r>
              <a:rPr lang="fr-FR" dirty="0" smtClean="0">
                <a:solidFill>
                  <a:srgbClr val="000000"/>
                </a:solidFill>
              </a:rPr>
              <a:t>Des photos Hero </a:t>
            </a:r>
            <a:r>
              <a:rPr lang="fr-FR" dirty="0" smtClean="0">
                <a:solidFill>
                  <a:srgbClr val="000000"/>
                </a:solidFill>
                <a:hlinkClick r:id="rId8"/>
              </a:rPr>
              <a:t>ici</a:t>
            </a:r>
            <a:endParaRPr lang="fr-FR" dirty="0" smtClean="0">
              <a:solidFill>
                <a:srgbClr val="000000"/>
              </a:solidFill>
            </a:endParaRPr>
          </a:p>
          <a:p>
            <a:pPr marL="285750" indent="-285750">
              <a:buFontTx/>
              <a:buChar char="-"/>
            </a:pPr>
            <a:r>
              <a:rPr lang="fr-FR" dirty="0" smtClean="0">
                <a:solidFill>
                  <a:srgbClr val="000000"/>
                </a:solidFill>
              </a:rPr>
              <a:t>Des photos secondaires </a:t>
            </a:r>
            <a:r>
              <a:rPr lang="fr-FR" dirty="0" smtClean="0">
                <a:solidFill>
                  <a:srgbClr val="000000"/>
                </a:solidFill>
                <a:hlinkClick r:id="rId9"/>
              </a:rPr>
              <a:t>ici</a:t>
            </a:r>
            <a:endParaRPr lang="fr-FR" dirty="0" smtClean="0">
              <a:solidFill>
                <a:srgbClr val="000000"/>
              </a:solidFill>
            </a:endParaRPr>
          </a:p>
          <a:p>
            <a:pPr marL="285750" indent="-285750">
              <a:buFontTx/>
              <a:buChar char="-"/>
            </a:pPr>
            <a:r>
              <a:rPr lang="fr-FR" dirty="0" smtClean="0">
                <a:solidFill>
                  <a:srgbClr val="000000"/>
                </a:solidFill>
              </a:rPr>
              <a:t>Les Pictos (3G, 4G, Homelive, étalement mobile …) </a:t>
            </a:r>
            <a:r>
              <a:rPr lang="fr-FR" dirty="0" smtClean="0">
                <a:solidFill>
                  <a:srgbClr val="000000"/>
                </a:solidFill>
                <a:hlinkClick r:id="rId10"/>
              </a:rPr>
              <a:t>ici</a:t>
            </a:r>
            <a:r>
              <a:rPr lang="fr-FR" dirty="0" smtClean="0">
                <a:solidFill>
                  <a:srgbClr val="000000"/>
                </a:solidFill>
              </a:rPr>
              <a:t> </a:t>
            </a:r>
          </a:p>
          <a:p>
            <a:pPr marL="285750" indent="-285750">
              <a:buFontTx/>
              <a:buChar char="-"/>
            </a:pPr>
            <a:r>
              <a:rPr lang="fr-FR" dirty="0" smtClean="0">
                <a:solidFill>
                  <a:srgbClr val="000000"/>
                </a:solidFill>
              </a:rPr>
              <a:t>La police Helvetica Neue </a:t>
            </a:r>
            <a:r>
              <a:rPr lang="fr-FR" dirty="0" smtClean="0">
                <a:solidFill>
                  <a:srgbClr val="000000"/>
                </a:solidFill>
                <a:hlinkClick r:id="rId11"/>
              </a:rPr>
              <a:t>ici </a:t>
            </a:r>
            <a:endParaRPr lang="fr-FR" dirty="0" smtClean="0">
              <a:solidFill>
                <a:srgbClr val="000000"/>
              </a:solidFill>
            </a:endParaRPr>
          </a:p>
          <a:p>
            <a:pPr marL="285750" indent="-285750">
              <a:buFontTx/>
              <a:buChar char="-"/>
            </a:pPr>
            <a:endParaRPr lang="fr-FR" dirty="0">
              <a:solidFill>
                <a:srgbClr val="000000"/>
              </a:solidFill>
            </a:endParaRPr>
          </a:p>
        </p:txBody>
      </p:sp>
      <p:sp>
        <p:nvSpPr>
          <p:cNvPr id="12" name="Rectangle 11"/>
          <p:cNvSpPr/>
          <p:nvPr/>
        </p:nvSpPr>
        <p:spPr>
          <a:xfrm>
            <a:off x="179512" y="4083516"/>
            <a:ext cx="8712968" cy="915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solidFill>
                  <a:schemeClr val="tx1"/>
                </a:solidFill>
              </a:rPr>
              <a:t>Pour les photos Hero et les illustrations en flat design, pensez à consulter à la fois la banque d’image du Brand Site et de la Librairie.  </a:t>
            </a:r>
          </a:p>
          <a:p>
            <a:r>
              <a:rPr lang="fr-FR" dirty="0" smtClean="0">
                <a:solidFill>
                  <a:schemeClr val="tx1"/>
                </a:solidFill>
              </a:rPr>
              <a:t>Sur le Brand Site sont disponibles des visuels Groupe et sur la Librairie des visuels spécifiques à la France.</a:t>
            </a:r>
          </a:p>
        </p:txBody>
      </p:sp>
      <p:sp>
        <p:nvSpPr>
          <p:cNvPr id="11" name="ZoneTexte 10"/>
          <p:cNvSpPr txBox="1"/>
          <p:nvPr/>
        </p:nvSpPr>
        <p:spPr>
          <a:xfrm>
            <a:off x="251520" y="123478"/>
            <a:ext cx="6552728" cy="553998"/>
          </a:xfrm>
          <a:prstGeom prst="rect">
            <a:avLst/>
          </a:prstGeom>
          <a:noFill/>
        </p:spPr>
        <p:txBody>
          <a:bodyPr wrap="square" rtlCol="0">
            <a:spAutoFit/>
          </a:bodyPr>
          <a:lstStyle/>
          <a:p>
            <a:r>
              <a:rPr lang="fr-FR" sz="3000" dirty="0" smtClean="0">
                <a:solidFill>
                  <a:schemeClr val="bg2"/>
                </a:solidFill>
              </a:rPr>
              <a:t>Le matériel créatif</a:t>
            </a:r>
            <a:endParaRPr lang="fr-FR" sz="3000" dirty="0">
              <a:solidFill>
                <a:schemeClr val="bg2"/>
              </a:solidFill>
            </a:endParaRPr>
          </a:p>
        </p:txBody>
      </p:sp>
    </p:spTree>
    <p:extLst>
      <p:ext uri="{BB962C8B-B14F-4D97-AF65-F5344CB8AC3E}">
        <p14:creationId xmlns:p14="http://schemas.microsoft.com/office/powerpoint/2010/main" val="3040495551"/>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fr-FR" dirty="0" smtClean="0">
                <a:solidFill>
                  <a:srgbClr val="FF6600"/>
                </a:solidFill>
              </a:rPr>
              <a:t>Annexes</a:t>
            </a:r>
            <a:endParaRPr lang="fr-FR" dirty="0"/>
          </a:p>
        </p:txBody>
      </p:sp>
    </p:spTree>
    <p:extLst>
      <p:ext uri="{BB962C8B-B14F-4D97-AF65-F5344CB8AC3E}">
        <p14:creationId xmlns:p14="http://schemas.microsoft.com/office/powerpoint/2010/main" val="3496988050"/>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339726" y="339725"/>
            <a:ext cx="8470899" cy="575841"/>
          </a:xfrm>
          <a:prstGeom prst="rect">
            <a:avLst/>
          </a:prstGeom>
        </p:spPr>
        <p:txBody>
          <a:bodyPr/>
          <a:lstStyle>
            <a:lvl1pPr algn="l" defTabSz="514350" rtl="0" fontAlgn="base">
              <a:lnSpc>
                <a:spcPct val="90000"/>
              </a:lnSpc>
              <a:spcBef>
                <a:spcPct val="0"/>
              </a:spcBef>
              <a:spcAft>
                <a:spcPts val="800"/>
              </a:spcAft>
              <a:buFont typeface="Arial" pitchFamily="34" charset="0"/>
              <a:defRPr sz="1400" kern="1200">
                <a:solidFill>
                  <a:srgbClr val="FF6600"/>
                </a:solidFill>
                <a:latin typeface="Helvetica 75 Bold" panose="020B0804020202020204" pitchFamily="34" charset="0"/>
                <a:ea typeface="ＭＳ Ｐゴシック" pitchFamily="34" charset="-128"/>
                <a:cs typeface="+mn-cs"/>
              </a:defRPr>
            </a:lvl1pPr>
            <a:lvl2pPr algn="l" defTabSz="514350" rtl="0" fontAlgn="base">
              <a:lnSpc>
                <a:spcPct val="90000"/>
              </a:lnSpc>
              <a:spcBef>
                <a:spcPct val="0"/>
              </a:spcBef>
              <a:spcAft>
                <a:spcPts val="800"/>
              </a:spcAft>
              <a:buFont typeface="Arial" pitchFamily="34" charset="0"/>
              <a:defRPr sz="14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fr-FR" sz="3000" dirty="0" smtClean="0"/>
              <a:t>Codes couleurs – </a:t>
            </a:r>
            <a:r>
              <a:rPr lang="fr-FR" sz="3000" dirty="0" err="1" smtClean="0"/>
              <a:t>print</a:t>
            </a:r>
            <a:r>
              <a:rPr lang="fr-FR" sz="3000" dirty="0" smtClean="0"/>
              <a:t>   </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2754"/>
          <a:stretch/>
        </p:blipFill>
        <p:spPr bwMode="auto">
          <a:xfrm>
            <a:off x="611560" y="1131590"/>
            <a:ext cx="1690965" cy="1514475"/>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363839"/>
            <a:ext cx="1607244" cy="980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847" y="3363839"/>
            <a:ext cx="1681017" cy="980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132" y="3363839"/>
            <a:ext cx="1570083" cy="980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7223" y="3363839"/>
            <a:ext cx="1601441" cy="980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8247" y="3363838"/>
            <a:ext cx="1662225" cy="980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r="32586"/>
          <a:stretch/>
        </p:blipFill>
        <p:spPr bwMode="auto">
          <a:xfrm>
            <a:off x="2583143" y="1131589"/>
            <a:ext cx="1628817"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3"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r="32595"/>
          <a:stretch/>
        </p:blipFill>
        <p:spPr bwMode="auto">
          <a:xfrm>
            <a:off x="4508503" y="1139130"/>
            <a:ext cx="1647673"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4" name="Picture 10"/>
          <p:cNvPicPr>
            <a:picLocks noChangeAspect="1" noChangeArrowheads="1"/>
          </p:cNvPicPr>
          <p:nvPr/>
        </p:nvPicPr>
        <p:blipFill rotWithShape="1">
          <a:blip r:embed="rId10">
            <a:extLst>
              <a:ext uri="{28A0092B-C50C-407E-A947-70E740481C1C}">
                <a14:useLocalDpi xmlns:a14="http://schemas.microsoft.com/office/drawing/2010/main" val="0"/>
              </a:ext>
            </a:extLst>
          </a:blip>
          <a:srcRect r="34041"/>
          <a:stretch/>
        </p:blipFill>
        <p:spPr bwMode="auto">
          <a:xfrm>
            <a:off x="6469719" y="1148263"/>
            <a:ext cx="1630673" cy="1497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6635179"/>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976523" y="1381195"/>
            <a:ext cx="918027" cy="806505"/>
          </a:xfrm>
          <a:prstGeom prst="rect">
            <a:avLst/>
          </a:prstGeom>
          <a:solidFill>
            <a:srgbClr val="085EBD"/>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8/94/189</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#085EBD</a:t>
            </a:r>
          </a:p>
        </p:txBody>
      </p:sp>
      <p:sp>
        <p:nvSpPr>
          <p:cNvPr id="19" name="Rectangle 18"/>
          <p:cNvSpPr/>
          <p:nvPr/>
        </p:nvSpPr>
        <p:spPr>
          <a:xfrm>
            <a:off x="976523" y="2418130"/>
            <a:ext cx="918027" cy="806505"/>
          </a:xfrm>
          <a:prstGeom prst="rect">
            <a:avLst/>
          </a:prstGeom>
          <a:solidFill>
            <a:srgbClr val="4BB4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75/180/230</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#4BB4E6</a:t>
            </a:r>
            <a:endParaRPr lang="en-GB" sz="1000" dirty="0">
              <a:solidFill>
                <a:srgbClr val="000000"/>
              </a:solidFill>
              <a:latin typeface="Helvetica 75 Bold" panose="020B0804020202020204" pitchFamily="34" charset="0"/>
            </a:endParaRPr>
          </a:p>
        </p:txBody>
      </p:sp>
      <p:sp>
        <p:nvSpPr>
          <p:cNvPr id="20" name="Rectangle 19"/>
          <p:cNvSpPr/>
          <p:nvPr/>
        </p:nvSpPr>
        <p:spPr>
          <a:xfrm>
            <a:off x="976523" y="3455065"/>
            <a:ext cx="918027" cy="806505"/>
          </a:xfrm>
          <a:prstGeom prst="rect">
            <a:avLst/>
          </a:prstGeom>
          <a:solidFill>
            <a:srgbClr val="B5E8F7"/>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181/232/247</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#B5E8F7</a:t>
            </a:r>
            <a:endParaRPr lang="en-GB" sz="1000" dirty="0">
              <a:solidFill>
                <a:srgbClr val="000000"/>
              </a:solidFill>
              <a:latin typeface="Helvetica 75 Bold" panose="020B0804020202020204" pitchFamily="34" charset="0"/>
            </a:endParaRPr>
          </a:p>
        </p:txBody>
      </p:sp>
      <p:sp>
        <p:nvSpPr>
          <p:cNvPr id="22" name="Rectangle 21"/>
          <p:cNvSpPr/>
          <p:nvPr/>
        </p:nvSpPr>
        <p:spPr>
          <a:xfrm>
            <a:off x="2128672" y="1381195"/>
            <a:ext cx="918027" cy="806505"/>
          </a:xfrm>
          <a:prstGeom prst="rect">
            <a:avLst/>
          </a:prstGeom>
          <a:solidFill>
            <a:srgbClr val="FFB4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255/180/0</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#FFB400</a:t>
            </a:r>
            <a:endParaRPr lang="en-GB" sz="1000" dirty="0">
              <a:solidFill>
                <a:srgbClr val="000000"/>
              </a:solidFill>
              <a:latin typeface="Helvetica 75 Bold" panose="020B0804020202020204" pitchFamily="34" charset="0"/>
            </a:endParaRPr>
          </a:p>
        </p:txBody>
      </p:sp>
      <p:sp>
        <p:nvSpPr>
          <p:cNvPr id="23" name="Rectangle 22"/>
          <p:cNvSpPr/>
          <p:nvPr/>
        </p:nvSpPr>
        <p:spPr>
          <a:xfrm>
            <a:off x="2128673" y="2418130"/>
            <a:ext cx="918027" cy="806505"/>
          </a:xfrm>
          <a:prstGeom prst="rect">
            <a:avLst/>
          </a:prstGeom>
          <a:solidFill>
            <a:srgbClr val="FFD2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255/210/0</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#FFD200</a:t>
            </a:r>
            <a:endParaRPr lang="en-GB" sz="1000" dirty="0">
              <a:solidFill>
                <a:srgbClr val="000000"/>
              </a:solidFill>
              <a:latin typeface="Helvetica 75 Bold" panose="020B0804020202020204" pitchFamily="34" charset="0"/>
            </a:endParaRPr>
          </a:p>
        </p:txBody>
      </p:sp>
      <p:sp>
        <p:nvSpPr>
          <p:cNvPr id="24" name="Rectangle 23"/>
          <p:cNvSpPr/>
          <p:nvPr/>
        </p:nvSpPr>
        <p:spPr>
          <a:xfrm>
            <a:off x="2128673" y="3455065"/>
            <a:ext cx="918027" cy="806505"/>
          </a:xfrm>
          <a:prstGeom prst="rect">
            <a:avLst/>
          </a:prstGeom>
          <a:solidFill>
            <a:srgbClr val="FFF6B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255/246/182</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#FFF6B6</a:t>
            </a:r>
            <a:endParaRPr lang="en-GB" sz="1000" dirty="0">
              <a:solidFill>
                <a:srgbClr val="000000"/>
              </a:solidFill>
              <a:latin typeface="Helvetica 75 Bold" panose="020B0804020202020204" pitchFamily="34" charset="0"/>
            </a:endParaRPr>
          </a:p>
        </p:txBody>
      </p:sp>
      <p:sp>
        <p:nvSpPr>
          <p:cNvPr id="25" name="Rectangle 24"/>
          <p:cNvSpPr/>
          <p:nvPr/>
        </p:nvSpPr>
        <p:spPr>
          <a:xfrm>
            <a:off x="3280823" y="1381195"/>
            <a:ext cx="918027" cy="806505"/>
          </a:xfrm>
          <a:prstGeom prst="rect">
            <a:avLst/>
          </a:prstGeom>
          <a:solidFill>
            <a:srgbClr val="0A6E3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10/110/49</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#OA6E31</a:t>
            </a:r>
            <a:endParaRPr lang="en-GB" sz="1000" dirty="0">
              <a:solidFill>
                <a:srgbClr val="000000"/>
              </a:solidFill>
              <a:latin typeface="Helvetica 75 Bold" panose="020B0804020202020204" pitchFamily="34" charset="0"/>
            </a:endParaRPr>
          </a:p>
        </p:txBody>
      </p:sp>
      <p:sp>
        <p:nvSpPr>
          <p:cNvPr id="26" name="Rectangle 25"/>
          <p:cNvSpPr/>
          <p:nvPr/>
        </p:nvSpPr>
        <p:spPr>
          <a:xfrm>
            <a:off x="3280823" y="2418130"/>
            <a:ext cx="918027" cy="806505"/>
          </a:xfrm>
          <a:prstGeom prst="rect">
            <a:avLst/>
          </a:prstGeom>
          <a:solidFill>
            <a:srgbClr val="50BE87"/>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80/190/135</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#50BE87</a:t>
            </a:r>
            <a:endParaRPr lang="en-GB" sz="1000" dirty="0">
              <a:solidFill>
                <a:srgbClr val="000000"/>
              </a:solidFill>
              <a:latin typeface="Helvetica 75 Bold" panose="020B0804020202020204" pitchFamily="34" charset="0"/>
            </a:endParaRPr>
          </a:p>
        </p:txBody>
      </p:sp>
      <p:sp>
        <p:nvSpPr>
          <p:cNvPr id="27" name="Rectangle 26"/>
          <p:cNvSpPr/>
          <p:nvPr/>
        </p:nvSpPr>
        <p:spPr>
          <a:xfrm>
            <a:off x="3280823" y="3455065"/>
            <a:ext cx="918027" cy="806505"/>
          </a:xfrm>
          <a:prstGeom prst="rect">
            <a:avLst/>
          </a:prstGeom>
          <a:solidFill>
            <a:srgbClr val="B8EBD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184/235/214</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#B8EBD6</a:t>
            </a:r>
            <a:endParaRPr lang="en-GB" sz="1000" dirty="0">
              <a:solidFill>
                <a:srgbClr val="000000"/>
              </a:solidFill>
              <a:latin typeface="Helvetica 75 Bold" panose="020B0804020202020204" pitchFamily="34" charset="0"/>
            </a:endParaRPr>
          </a:p>
        </p:txBody>
      </p:sp>
      <p:sp>
        <p:nvSpPr>
          <p:cNvPr id="28" name="Rectangle 27"/>
          <p:cNvSpPr/>
          <p:nvPr/>
        </p:nvSpPr>
        <p:spPr>
          <a:xfrm>
            <a:off x="4432973" y="1381195"/>
            <a:ext cx="918027" cy="806505"/>
          </a:xfrm>
          <a:prstGeom prst="rect">
            <a:avLst/>
          </a:prstGeom>
          <a:solidFill>
            <a:srgbClr val="49219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73/33/145</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#492191</a:t>
            </a:r>
            <a:endParaRPr lang="en-GB" sz="1000" dirty="0">
              <a:solidFill>
                <a:srgbClr val="000000"/>
              </a:solidFill>
              <a:latin typeface="Helvetica 75 Bold" panose="020B0804020202020204" pitchFamily="34" charset="0"/>
            </a:endParaRPr>
          </a:p>
        </p:txBody>
      </p:sp>
      <p:sp>
        <p:nvSpPr>
          <p:cNvPr id="29" name="Rectangle 28"/>
          <p:cNvSpPr/>
          <p:nvPr/>
        </p:nvSpPr>
        <p:spPr>
          <a:xfrm>
            <a:off x="4432973" y="2418130"/>
            <a:ext cx="918027" cy="806505"/>
          </a:xfrm>
          <a:prstGeom prst="rect">
            <a:avLst/>
          </a:prstGeom>
          <a:solidFill>
            <a:srgbClr val="A885D8"/>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168/133/216</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#A885D8</a:t>
            </a:r>
            <a:endParaRPr lang="en-GB" sz="1000" dirty="0">
              <a:solidFill>
                <a:srgbClr val="000000"/>
              </a:solidFill>
              <a:latin typeface="Helvetica 75 Bold" panose="020B0804020202020204" pitchFamily="34" charset="0"/>
            </a:endParaRPr>
          </a:p>
        </p:txBody>
      </p:sp>
      <p:sp>
        <p:nvSpPr>
          <p:cNvPr id="30" name="Rectangle 29"/>
          <p:cNvSpPr/>
          <p:nvPr/>
        </p:nvSpPr>
        <p:spPr>
          <a:xfrm>
            <a:off x="4432973" y="3455065"/>
            <a:ext cx="918027" cy="806505"/>
          </a:xfrm>
          <a:prstGeom prst="rect">
            <a:avLst/>
          </a:prstGeom>
          <a:solidFill>
            <a:srgbClr val="D9C2F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217/194/240</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#D9C2F0</a:t>
            </a:r>
            <a:endParaRPr lang="en-GB" sz="1000" dirty="0">
              <a:solidFill>
                <a:srgbClr val="000000"/>
              </a:solidFill>
              <a:latin typeface="Helvetica 75 Bold" panose="020B0804020202020204" pitchFamily="34" charset="0"/>
            </a:endParaRPr>
          </a:p>
        </p:txBody>
      </p:sp>
      <p:sp>
        <p:nvSpPr>
          <p:cNvPr id="31" name="Rectangle 30"/>
          <p:cNvSpPr/>
          <p:nvPr/>
        </p:nvSpPr>
        <p:spPr>
          <a:xfrm>
            <a:off x="5585123" y="1381195"/>
            <a:ext cx="918027" cy="806505"/>
          </a:xfrm>
          <a:prstGeom prst="rect">
            <a:avLst/>
          </a:prstGeom>
          <a:solidFill>
            <a:srgbClr val="FF8AD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255/138/212</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#FF8AD4</a:t>
            </a:r>
            <a:endParaRPr lang="en-GB" sz="1000" dirty="0">
              <a:solidFill>
                <a:srgbClr val="000000"/>
              </a:solidFill>
              <a:latin typeface="Helvetica 75 Bold" panose="020B0804020202020204" pitchFamily="34" charset="0"/>
            </a:endParaRPr>
          </a:p>
        </p:txBody>
      </p:sp>
      <p:sp>
        <p:nvSpPr>
          <p:cNvPr id="33" name="Rectangle 32"/>
          <p:cNvSpPr/>
          <p:nvPr/>
        </p:nvSpPr>
        <p:spPr>
          <a:xfrm>
            <a:off x="5585123" y="2418130"/>
            <a:ext cx="918027" cy="806505"/>
          </a:xfrm>
          <a:prstGeom prst="rect">
            <a:avLst/>
          </a:prstGeom>
          <a:solidFill>
            <a:srgbClr val="FFB4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255/180/230</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#FFB4E6</a:t>
            </a:r>
            <a:endParaRPr lang="en-GB" sz="1000" dirty="0">
              <a:solidFill>
                <a:srgbClr val="000000"/>
              </a:solidFill>
              <a:latin typeface="Helvetica 75 Bold" panose="020B0804020202020204" pitchFamily="34" charset="0"/>
            </a:endParaRPr>
          </a:p>
        </p:txBody>
      </p:sp>
      <p:sp>
        <p:nvSpPr>
          <p:cNvPr id="34" name="Rectangle 33"/>
          <p:cNvSpPr/>
          <p:nvPr/>
        </p:nvSpPr>
        <p:spPr>
          <a:xfrm>
            <a:off x="5585123" y="3455065"/>
            <a:ext cx="918027" cy="806505"/>
          </a:xfrm>
          <a:prstGeom prst="rect">
            <a:avLst/>
          </a:prstGeom>
          <a:solidFill>
            <a:srgbClr val="FFE8F7"/>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255/232/247</a:t>
            </a:r>
          </a:p>
          <a:p>
            <a:endParaRPr lang="en-GB" sz="1000" dirty="0">
              <a:solidFill>
                <a:srgbClr val="000000"/>
              </a:solidFill>
              <a:latin typeface="Helvetica 75 Bold" panose="020B0804020202020204" pitchFamily="34" charset="0"/>
            </a:endParaRPr>
          </a:p>
          <a:p>
            <a:r>
              <a:rPr lang="en-GB" sz="1000" dirty="0" smtClean="0">
                <a:solidFill>
                  <a:srgbClr val="000000"/>
                </a:solidFill>
                <a:latin typeface="Helvetica 75 Bold" panose="020B0804020202020204" pitchFamily="34" charset="0"/>
              </a:rPr>
              <a:t>#FFE8F7</a:t>
            </a:r>
            <a:endParaRPr lang="en-GB" sz="1000" dirty="0">
              <a:solidFill>
                <a:srgbClr val="000000"/>
              </a:solidFill>
              <a:latin typeface="Helvetica 75 Bold" panose="020B0804020202020204" pitchFamily="34" charset="0"/>
            </a:endParaRPr>
          </a:p>
        </p:txBody>
      </p:sp>
      <p:sp>
        <p:nvSpPr>
          <p:cNvPr id="35" name="Rectangle 34"/>
          <p:cNvSpPr/>
          <p:nvPr/>
        </p:nvSpPr>
        <p:spPr>
          <a:xfrm>
            <a:off x="6737273" y="1381195"/>
            <a:ext cx="918027" cy="806505"/>
          </a:xfrm>
          <a:prstGeom prst="rect">
            <a:avLst/>
          </a:prstGeom>
          <a:solidFill>
            <a:srgbClr val="595959"/>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89/89/89</a:t>
            </a:r>
            <a:endParaRPr lang="en-GB" sz="1000" dirty="0">
              <a:solidFill>
                <a:srgbClr val="000000"/>
              </a:solidFill>
              <a:latin typeface="Helvetica 75 Bold" panose="020B0804020202020204" pitchFamily="34" charset="0"/>
            </a:endParaRPr>
          </a:p>
        </p:txBody>
      </p:sp>
      <p:sp>
        <p:nvSpPr>
          <p:cNvPr id="37" name="Rectangle 36"/>
          <p:cNvSpPr/>
          <p:nvPr/>
        </p:nvSpPr>
        <p:spPr>
          <a:xfrm>
            <a:off x="6737273" y="2418130"/>
            <a:ext cx="918027" cy="806505"/>
          </a:xfrm>
          <a:prstGeom prst="rect">
            <a:avLst/>
          </a:prstGeom>
          <a:solidFill>
            <a:srgbClr val="8F8F8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143/143/143</a:t>
            </a:r>
            <a:endParaRPr lang="en-GB" sz="1000" dirty="0">
              <a:solidFill>
                <a:srgbClr val="000000"/>
              </a:solidFill>
              <a:latin typeface="Helvetica 75 Bold" panose="020B0804020202020204" pitchFamily="34" charset="0"/>
            </a:endParaRPr>
          </a:p>
        </p:txBody>
      </p:sp>
      <p:sp>
        <p:nvSpPr>
          <p:cNvPr id="40" name="Rectangle 39"/>
          <p:cNvSpPr/>
          <p:nvPr/>
        </p:nvSpPr>
        <p:spPr>
          <a:xfrm>
            <a:off x="6737273" y="3455065"/>
            <a:ext cx="918027" cy="806505"/>
          </a:xfrm>
          <a:prstGeom prst="rect">
            <a:avLst/>
          </a:prstGeom>
          <a:solidFill>
            <a:srgbClr val="D6D6D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214/214/214</a:t>
            </a:r>
            <a:endParaRPr lang="en-GB" sz="1000" dirty="0">
              <a:solidFill>
                <a:srgbClr val="000000"/>
              </a:solidFill>
              <a:latin typeface="Helvetica 75 Bold" panose="020B0804020202020204" pitchFamily="34" charset="0"/>
            </a:endParaRPr>
          </a:p>
        </p:txBody>
      </p:sp>
      <p:sp>
        <p:nvSpPr>
          <p:cNvPr id="41" name="Rectangle 40"/>
          <p:cNvSpPr/>
          <p:nvPr/>
        </p:nvSpPr>
        <p:spPr>
          <a:xfrm>
            <a:off x="7889423" y="1381195"/>
            <a:ext cx="918027" cy="806505"/>
          </a:xfrm>
          <a:prstGeom prst="rect">
            <a:avLst/>
          </a:prstGeom>
          <a:solidFill>
            <a:schemeClr val="bg1"/>
          </a:solidFill>
          <a:ln w="6350" cap="sq">
            <a:solidFill>
              <a:schemeClr val="bg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FFFFFF"/>
                </a:solidFill>
                <a:latin typeface="Helvetica 75 Bold" panose="020B0804020202020204" pitchFamily="34" charset="0"/>
              </a:rPr>
              <a:t>RGB</a:t>
            </a:r>
          </a:p>
          <a:p>
            <a:r>
              <a:rPr lang="en-GB" sz="1000" dirty="0" smtClean="0">
                <a:solidFill>
                  <a:srgbClr val="FFFFFF"/>
                </a:solidFill>
                <a:latin typeface="Helvetica 75 Bold" panose="020B0804020202020204" pitchFamily="34" charset="0"/>
              </a:rPr>
              <a:t>0/0/0</a:t>
            </a:r>
            <a:endParaRPr lang="en-GB" sz="1000" dirty="0">
              <a:solidFill>
                <a:srgbClr val="FFFFFF"/>
              </a:solidFill>
              <a:latin typeface="Helvetica 75 Bold" panose="020B0804020202020204" pitchFamily="34" charset="0"/>
            </a:endParaRPr>
          </a:p>
        </p:txBody>
      </p:sp>
      <p:sp>
        <p:nvSpPr>
          <p:cNvPr id="43" name="Rectangle 42"/>
          <p:cNvSpPr/>
          <p:nvPr/>
        </p:nvSpPr>
        <p:spPr>
          <a:xfrm>
            <a:off x="7889423" y="2418130"/>
            <a:ext cx="918027" cy="806505"/>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255/255/255</a:t>
            </a:r>
            <a:endParaRPr lang="en-GB" sz="1000" dirty="0">
              <a:solidFill>
                <a:srgbClr val="000000"/>
              </a:solidFill>
              <a:latin typeface="Helvetica 75 Bold" panose="020B0804020202020204" pitchFamily="34" charset="0"/>
            </a:endParaRPr>
          </a:p>
        </p:txBody>
      </p:sp>
      <p:sp>
        <p:nvSpPr>
          <p:cNvPr id="44" name="Rectangle 43"/>
          <p:cNvSpPr/>
          <p:nvPr/>
        </p:nvSpPr>
        <p:spPr>
          <a:xfrm>
            <a:off x="7889423" y="3455065"/>
            <a:ext cx="918027" cy="806505"/>
          </a:xfrm>
          <a:prstGeom prst="rect">
            <a:avLst/>
          </a:prstGeom>
          <a:solidFill>
            <a:srgbClr val="FF79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91440" rIns="91440" bIns="45720" numCol="1" spcCol="0" rtlCol="0" fromWordArt="0" anchor="t" anchorCtr="0" forceAA="0" compatLnSpc="1">
            <a:prstTxWarp prst="textNoShape">
              <a:avLst/>
            </a:prstTxWarp>
            <a:noAutofit/>
          </a:bodyPr>
          <a:lstStyle/>
          <a:p>
            <a:r>
              <a:rPr lang="en-GB" sz="1000" dirty="0" smtClean="0">
                <a:solidFill>
                  <a:srgbClr val="000000"/>
                </a:solidFill>
                <a:latin typeface="Helvetica 75 Bold" panose="020B0804020202020204" pitchFamily="34" charset="0"/>
              </a:rPr>
              <a:t>RGB</a:t>
            </a:r>
          </a:p>
          <a:p>
            <a:r>
              <a:rPr lang="en-GB" sz="1000" dirty="0" smtClean="0">
                <a:solidFill>
                  <a:srgbClr val="000000"/>
                </a:solidFill>
                <a:latin typeface="Helvetica 75 Bold" panose="020B0804020202020204" pitchFamily="34" charset="0"/>
              </a:rPr>
              <a:t>255/121/0</a:t>
            </a:r>
            <a:endParaRPr lang="en-GB" sz="1000" dirty="0">
              <a:solidFill>
                <a:srgbClr val="000000"/>
              </a:solidFill>
              <a:latin typeface="Helvetica 75 Bold" panose="020B0804020202020204" pitchFamily="34" charset="0"/>
            </a:endParaRPr>
          </a:p>
        </p:txBody>
      </p:sp>
      <p:sp>
        <p:nvSpPr>
          <p:cNvPr id="45" name="Rectangle 44"/>
          <p:cNvSpPr/>
          <p:nvPr/>
        </p:nvSpPr>
        <p:spPr>
          <a:xfrm>
            <a:off x="336550" y="1381195"/>
            <a:ext cx="876845" cy="806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GB" sz="1000" dirty="0" smtClean="0">
                <a:solidFill>
                  <a:srgbClr val="FFFFFF"/>
                </a:solidFill>
                <a:latin typeface="Helvetica 75 Bold" panose="020B0804020202020204" pitchFamily="34" charset="0"/>
              </a:rPr>
              <a:t>Darker </a:t>
            </a:r>
            <a:endParaRPr lang="en-GB" sz="1000" dirty="0">
              <a:solidFill>
                <a:srgbClr val="FFFFFF"/>
              </a:solidFill>
              <a:latin typeface="Helvetica 75 Bold" panose="020B0804020202020204" pitchFamily="34" charset="0"/>
            </a:endParaRPr>
          </a:p>
        </p:txBody>
      </p:sp>
      <p:sp>
        <p:nvSpPr>
          <p:cNvPr id="50" name="Rectangle 49"/>
          <p:cNvSpPr/>
          <p:nvPr/>
        </p:nvSpPr>
        <p:spPr>
          <a:xfrm>
            <a:off x="336550" y="2418129"/>
            <a:ext cx="876845" cy="806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GB" sz="1000" dirty="0" smtClean="0">
                <a:solidFill>
                  <a:srgbClr val="FFFFFF"/>
                </a:solidFill>
                <a:latin typeface="Helvetica 75 Bold" panose="020B0804020202020204" pitchFamily="34" charset="0"/>
              </a:rPr>
              <a:t>Support</a:t>
            </a:r>
          </a:p>
        </p:txBody>
      </p:sp>
      <p:sp>
        <p:nvSpPr>
          <p:cNvPr id="51" name="Rectangle 50"/>
          <p:cNvSpPr/>
          <p:nvPr/>
        </p:nvSpPr>
        <p:spPr>
          <a:xfrm>
            <a:off x="336550" y="3455065"/>
            <a:ext cx="876845" cy="806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GB" sz="1000" dirty="0" smtClean="0">
                <a:solidFill>
                  <a:srgbClr val="FFFFFF"/>
                </a:solidFill>
                <a:latin typeface="Helvetica 75 Bold" panose="020B0804020202020204" pitchFamily="34" charset="0"/>
              </a:rPr>
              <a:t>Lighter</a:t>
            </a:r>
            <a:endParaRPr lang="en-GB" sz="1000" dirty="0">
              <a:solidFill>
                <a:srgbClr val="FFFFFF"/>
              </a:solidFill>
              <a:latin typeface="Helvetica 75 Bold" panose="020B0804020202020204" pitchFamily="34" charset="0"/>
            </a:endParaRPr>
          </a:p>
        </p:txBody>
      </p:sp>
      <p:sp>
        <p:nvSpPr>
          <p:cNvPr id="54" name="Rectangle 53"/>
          <p:cNvSpPr/>
          <p:nvPr/>
        </p:nvSpPr>
        <p:spPr>
          <a:xfrm>
            <a:off x="6737273" y="1150765"/>
            <a:ext cx="2070177" cy="1036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GB" sz="1000" dirty="0" smtClean="0">
                <a:solidFill>
                  <a:srgbClr val="FFFFFF"/>
                </a:solidFill>
                <a:latin typeface="Helvetica 75 Bold" panose="020B0804020202020204" pitchFamily="34" charset="0"/>
              </a:rPr>
              <a:t>Core</a:t>
            </a:r>
            <a:endParaRPr lang="en-GB" sz="1000" dirty="0">
              <a:solidFill>
                <a:srgbClr val="FFFFFF"/>
              </a:solidFill>
              <a:latin typeface="Helvetica 75 Bold" panose="020B0804020202020204" pitchFamily="34" charset="0"/>
            </a:endParaRPr>
          </a:p>
        </p:txBody>
      </p:sp>
      <p:cxnSp>
        <p:nvCxnSpPr>
          <p:cNvPr id="55" name="Straight Connector 54"/>
          <p:cNvCxnSpPr/>
          <p:nvPr/>
        </p:nvCxnSpPr>
        <p:spPr>
          <a:xfrm>
            <a:off x="6614160" y="1381195"/>
            <a:ext cx="0" cy="2880375"/>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 Placeholder 4"/>
          <p:cNvSpPr txBox="1">
            <a:spLocks/>
          </p:cNvSpPr>
          <p:nvPr/>
        </p:nvSpPr>
        <p:spPr>
          <a:xfrm>
            <a:off x="339726" y="339725"/>
            <a:ext cx="8470899" cy="575841"/>
          </a:xfrm>
          <a:prstGeom prst="rect">
            <a:avLst/>
          </a:prstGeom>
        </p:spPr>
        <p:txBody>
          <a:bodyPr/>
          <a:lstStyle>
            <a:lvl1pPr algn="l" defTabSz="514350" rtl="0" fontAlgn="base">
              <a:lnSpc>
                <a:spcPct val="90000"/>
              </a:lnSpc>
              <a:spcBef>
                <a:spcPct val="0"/>
              </a:spcBef>
              <a:spcAft>
                <a:spcPts val="800"/>
              </a:spcAft>
              <a:buFont typeface="Arial" pitchFamily="34" charset="0"/>
              <a:defRPr sz="1400" kern="1200">
                <a:solidFill>
                  <a:srgbClr val="FF6600"/>
                </a:solidFill>
                <a:latin typeface="Helvetica 75 Bold" panose="020B0804020202020204" pitchFamily="34" charset="0"/>
                <a:ea typeface="ＭＳ Ｐゴシック" pitchFamily="34" charset="-128"/>
                <a:cs typeface="+mn-cs"/>
              </a:defRPr>
            </a:lvl1pPr>
            <a:lvl2pPr algn="l" defTabSz="514350" rtl="0" fontAlgn="base">
              <a:lnSpc>
                <a:spcPct val="90000"/>
              </a:lnSpc>
              <a:spcBef>
                <a:spcPct val="0"/>
              </a:spcBef>
              <a:spcAft>
                <a:spcPts val="800"/>
              </a:spcAft>
              <a:buFont typeface="Arial" pitchFamily="34" charset="0"/>
              <a:defRPr sz="14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fr-FR" sz="3000" dirty="0" smtClean="0"/>
              <a:t>Illustrations – codes couleurs  </a:t>
            </a:r>
          </a:p>
        </p:txBody>
      </p:sp>
    </p:spTree>
    <p:extLst>
      <p:ext uri="{BB962C8B-B14F-4D97-AF65-F5344CB8AC3E}">
        <p14:creationId xmlns:p14="http://schemas.microsoft.com/office/powerpoint/2010/main" val="2968340425"/>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82" y="1861194"/>
            <a:ext cx="1377851" cy="1333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859" y="1851669"/>
            <a:ext cx="1368239" cy="1343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245" y="1851669"/>
            <a:ext cx="1374811" cy="1343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8183" y="1851669"/>
            <a:ext cx="1362049" cy="1343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9597" y="1851669"/>
            <a:ext cx="1374811" cy="1343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4"/>
          <p:cNvSpPr txBox="1">
            <a:spLocks/>
          </p:cNvSpPr>
          <p:nvPr/>
        </p:nvSpPr>
        <p:spPr>
          <a:xfrm>
            <a:off x="339726" y="339725"/>
            <a:ext cx="8470899" cy="575841"/>
          </a:xfrm>
          <a:prstGeom prst="rect">
            <a:avLst/>
          </a:prstGeom>
        </p:spPr>
        <p:txBody>
          <a:bodyPr/>
          <a:lstStyle>
            <a:lvl1pPr algn="l" defTabSz="514350" rtl="0" fontAlgn="base">
              <a:lnSpc>
                <a:spcPct val="90000"/>
              </a:lnSpc>
              <a:spcBef>
                <a:spcPct val="0"/>
              </a:spcBef>
              <a:spcAft>
                <a:spcPts val="800"/>
              </a:spcAft>
              <a:buFont typeface="Arial" pitchFamily="34" charset="0"/>
              <a:defRPr sz="1400" kern="1200">
                <a:solidFill>
                  <a:srgbClr val="FF6600"/>
                </a:solidFill>
                <a:latin typeface="Helvetica 75 Bold" panose="020B0804020202020204" pitchFamily="34" charset="0"/>
                <a:ea typeface="ＭＳ Ｐゴシック" pitchFamily="34" charset="-128"/>
                <a:cs typeface="+mn-cs"/>
              </a:defRPr>
            </a:lvl1pPr>
            <a:lvl2pPr algn="l" defTabSz="514350" rtl="0" fontAlgn="base">
              <a:lnSpc>
                <a:spcPct val="90000"/>
              </a:lnSpc>
              <a:spcBef>
                <a:spcPct val="0"/>
              </a:spcBef>
              <a:spcAft>
                <a:spcPts val="800"/>
              </a:spcAft>
              <a:buFont typeface="Arial" pitchFamily="34" charset="0"/>
              <a:defRPr sz="1400" kern="1200">
                <a:solidFill>
                  <a:schemeClr val="tx1"/>
                </a:solidFill>
                <a:latin typeface="Helvetica 75 Bold" panose="020B0804020202020204" pitchFamily="34" charset="0"/>
                <a:ea typeface="ＭＳ Ｐゴシック" pitchFamily="34" charset="-128"/>
                <a:cs typeface="+mn-cs"/>
              </a:defRPr>
            </a:lvl2pPr>
            <a:lvl3pPr marL="133350" indent="-133350"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3pPr>
            <a:lvl4pPr marL="271463" indent="-134938"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4pPr>
            <a:lvl5pPr marL="406400" indent="-134938" algn="l" defTabSz="514350" rtl="0" fontAlgn="base">
              <a:lnSpc>
                <a:spcPct val="90000"/>
              </a:lnSpc>
              <a:spcBef>
                <a:spcPct val="0"/>
              </a:spcBef>
              <a:spcAft>
                <a:spcPts val="800"/>
              </a:spcAft>
              <a:buClr>
                <a:schemeClr val="tx1"/>
              </a:buClr>
              <a:buFont typeface="Helvetica 75" panose="020B0804020202020204" pitchFamily="34" charset="0"/>
              <a:buChar char="−"/>
              <a:defRPr sz="1400" kern="1200">
                <a:solidFill>
                  <a:schemeClr val="tx1"/>
                </a:solidFill>
                <a:latin typeface="Helvetica 75 Bold" panose="020B0804020202020204" pitchFamily="34" charset="0"/>
                <a:ea typeface="ＭＳ Ｐゴシック" pitchFamily="34" charset="-128"/>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fr-FR" sz="3000" dirty="0" smtClean="0"/>
              <a:t>Illustrations – codes couleurs  </a:t>
            </a:r>
          </a:p>
        </p:txBody>
      </p:sp>
    </p:spTree>
    <p:extLst>
      <p:ext uri="{BB962C8B-B14F-4D97-AF65-F5344CB8AC3E}">
        <p14:creationId xmlns:p14="http://schemas.microsoft.com/office/powerpoint/2010/main" val="2928848907"/>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fr-FR" dirty="0" smtClean="0"/>
              <a:t>Merci</a:t>
            </a:r>
            <a:endParaRPr lang="fr-FR" dirty="0"/>
          </a:p>
        </p:txBody>
      </p:sp>
    </p:spTree>
    <p:extLst>
      <p:ext uri="{BB962C8B-B14F-4D97-AF65-F5344CB8AC3E}">
        <p14:creationId xmlns:p14="http://schemas.microsoft.com/office/powerpoint/2010/main" val="310401202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brand.orange.com/newguidelines/bgAssets/img/frames/principle-1.png"/>
          <p:cNvPicPr>
            <a:picLocks noChangeAspect="1" noChangeArrowheads="1"/>
          </p:cNvPicPr>
          <p:nvPr/>
        </p:nvPicPr>
        <p:blipFill>
          <a:blip r:embed="rId2" cstate="print"/>
          <a:srcRect/>
          <a:stretch>
            <a:fillRect/>
          </a:stretch>
        </p:blipFill>
        <p:spPr bwMode="auto">
          <a:xfrm>
            <a:off x="968397" y="1025170"/>
            <a:ext cx="1944216" cy="1944216"/>
          </a:xfrm>
          <a:prstGeom prst="rect">
            <a:avLst/>
          </a:prstGeom>
          <a:noFill/>
          <a:ln w="9525">
            <a:noFill/>
            <a:miter lim="800000"/>
            <a:headEnd/>
            <a:tailEnd/>
          </a:ln>
        </p:spPr>
      </p:pic>
      <p:sp>
        <p:nvSpPr>
          <p:cNvPr id="6" name="Rectangle 7"/>
          <p:cNvSpPr>
            <a:spLocks noChangeArrowheads="1"/>
          </p:cNvSpPr>
          <p:nvPr/>
        </p:nvSpPr>
        <p:spPr bwMode="auto">
          <a:xfrm>
            <a:off x="389130" y="3130456"/>
            <a:ext cx="3318774" cy="954043"/>
          </a:xfrm>
          <a:prstGeom prst="rect">
            <a:avLst/>
          </a:prstGeom>
          <a:noFill/>
          <a:ln w="9525">
            <a:noFill/>
            <a:miter lim="800000"/>
            <a:headEnd/>
            <a:tailEnd/>
          </a:ln>
        </p:spPr>
        <p:txBody>
          <a:bodyPr wrap="square" lIns="91376" tIns="45688" rIns="91376" bIns="45688">
            <a:spAutoFit/>
          </a:bodyPr>
          <a:lstStyle/>
          <a:p>
            <a:pPr defTabSz="911225"/>
            <a:r>
              <a:rPr lang="fr-FR" altLang="fr-FR" dirty="0" smtClean="0">
                <a:solidFill>
                  <a:srgbClr val="000000"/>
                </a:solidFill>
                <a:latin typeface="Helvetica 75 Bold" panose="020B0804020202020204" pitchFamily="34" charset="0"/>
                <a:cs typeface="Arial" pitchFamily="34" charset="0"/>
              </a:rPr>
              <a:t>Il existe 10 cadres et correspondent chacun à une thématique. Ils </a:t>
            </a:r>
            <a:r>
              <a:rPr lang="fr-FR" altLang="fr-FR" dirty="0">
                <a:solidFill>
                  <a:srgbClr val="000000"/>
                </a:solidFill>
                <a:latin typeface="Helvetica 75 Bold" panose="020B0804020202020204" pitchFamily="34" charset="0"/>
                <a:cs typeface="Arial" pitchFamily="34" charset="0"/>
              </a:rPr>
              <a:t>ne peuvent pas être modifiés et vous ne pouvez pas en créer d’autres.</a:t>
            </a:r>
          </a:p>
        </p:txBody>
      </p:sp>
      <p:sp>
        <p:nvSpPr>
          <p:cNvPr id="9" name="Rectangle 10"/>
          <p:cNvSpPr>
            <a:spLocks noChangeArrowheads="1"/>
          </p:cNvSpPr>
          <p:nvPr/>
        </p:nvSpPr>
        <p:spPr bwMode="auto">
          <a:xfrm>
            <a:off x="107950" y="123478"/>
            <a:ext cx="5760194" cy="553933"/>
          </a:xfrm>
          <a:prstGeom prst="rect">
            <a:avLst/>
          </a:prstGeom>
          <a:noFill/>
          <a:ln w="9525">
            <a:noFill/>
            <a:miter lim="800000"/>
            <a:headEnd/>
            <a:tailEnd/>
          </a:ln>
        </p:spPr>
        <p:txBody>
          <a:bodyPr wrap="square" lIns="91376" tIns="45688" rIns="91376" bIns="45688">
            <a:spAutoFit/>
          </a:bodyPr>
          <a:lstStyle/>
          <a:p>
            <a:pPr defTabSz="911225"/>
            <a:r>
              <a:rPr lang="fr-FR" altLang="fr-FR" sz="3000" dirty="0" smtClean="0">
                <a:solidFill>
                  <a:srgbClr val="FF6600"/>
                </a:solidFill>
                <a:latin typeface="Helvetica 75 Bold" pitchFamily="2" charset="0"/>
                <a:cs typeface="Arial" pitchFamily="34" charset="0"/>
              </a:rPr>
              <a:t>Les cadres et les découpes </a:t>
            </a:r>
            <a:endParaRPr lang="fr-FR" altLang="fr-FR" sz="3000" dirty="0">
              <a:solidFill>
                <a:srgbClr val="FF6600"/>
              </a:solidFill>
              <a:latin typeface="Helvetica 75 Bold" pitchFamily="2" charset="0"/>
              <a:cs typeface="Arial" pitchFamily="34" charset="0"/>
            </a:endParaRPr>
          </a:p>
        </p:txBody>
      </p:sp>
      <p:sp>
        <p:nvSpPr>
          <p:cNvPr id="2" name="ZoneTexte 1"/>
          <p:cNvSpPr txBox="1"/>
          <p:nvPr/>
        </p:nvSpPr>
        <p:spPr>
          <a:xfrm>
            <a:off x="4860032" y="3129069"/>
            <a:ext cx="3024906" cy="954107"/>
          </a:xfrm>
          <a:prstGeom prst="rect">
            <a:avLst/>
          </a:prstGeom>
          <a:noFill/>
        </p:spPr>
        <p:txBody>
          <a:bodyPr wrap="square" rtlCol="0">
            <a:spAutoFit/>
          </a:bodyPr>
          <a:lstStyle/>
          <a:p>
            <a:r>
              <a:rPr lang="fr-FR" dirty="0" smtClean="0">
                <a:latin typeface="Helvetica 75 Bold" panose="020B0804020202020204" pitchFamily="34" charset="0"/>
              </a:rPr>
              <a:t>Un cadre ne peut pas vivre seul. Une ou plusieurs découpes doivent toujours être associées à un cadre. </a:t>
            </a:r>
            <a:endParaRPr lang="fr-FR" dirty="0">
              <a:latin typeface="Helvetica 75 Bold" panose="020B0804020202020204" pitchFamily="34" charset="0"/>
            </a:endParaRPr>
          </a:p>
        </p:txBody>
      </p:sp>
      <p:pic>
        <p:nvPicPr>
          <p:cNvPr id="8" name="Picture 6" descr="http://www.brand.orange.com/newguidelines/bgAssets/img/popouts/principle-1.png"/>
          <p:cNvPicPr>
            <a:picLocks noChangeAspect="1" noChangeArrowheads="1"/>
          </p:cNvPicPr>
          <p:nvPr/>
        </p:nvPicPr>
        <p:blipFill>
          <a:blip r:embed="rId3" cstate="print"/>
          <a:srcRect/>
          <a:stretch>
            <a:fillRect/>
          </a:stretch>
        </p:blipFill>
        <p:spPr bwMode="auto">
          <a:xfrm>
            <a:off x="5290758" y="1025170"/>
            <a:ext cx="1923602" cy="1926431"/>
          </a:xfrm>
          <a:prstGeom prst="rect">
            <a:avLst/>
          </a:prstGeom>
          <a:noFill/>
          <a:ln w="9525">
            <a:noFill/>
            <a:miter lim="800000"/>
            <a:headEnd/>
            <a:tailEnd/>
          </a:ln>
        </p:spPr>
      </p:pic>
    </p:spTree>
    <p:extLst>
      <p:ext uri="{BB962C8B-B14F-4D97-AF65-F5344CB8AC3E}">
        <p14:creationId xmlns:p14="http://schemas.microsoft.com/office/powerpoint/2010/main" val="3101333503"/>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0fd420e2f369681ff7d579defce5493287913"/>
</p:tagLst>
</file>

<file path=ppt/theme/theme1.xml><?xml version="1.0" encoding="utf-8"?>
<a:theme xmlns:a="http://schemas.openxmlformats.org/drawingml/2006/main" name="OFR_template2">
  <a:themeElements>
    <a:clrScheme name="Orange-NewColor">
      <a:dk1>
        <a:srgbClr val="FFFFFF"/>
      </a:dk1>
      <a:lt1>
        <a:srgbClr val="000000"/>
      </a:lt1>
      <a:dk2>
        <a:srgbClr val="FF6600"/>
      </a:dk2>
      <a:lt2>
        <a:srgbClr val="8E908F"/>
      </a:lt2>
      <a:accent1>
        <a:srgbClr val="FF6600"/>
      </a:accent1>
      <a:accent2>
        <a:srgbClr val="9164CD"/>
      </a:accent2>
      <a:accent3>
        <a:srgbClr val="4BB4E6"/>
      </a:accent3>
      <a:accent4>
        <a:srgbClr val="FFDC00"/>
      </a:accent4>
      <a:accent5>
        <a:srgbClr val="50BE87"/>
      </a:accent5>
      <a:accent6>
        <a:srgbClr val="FFB4E6"/>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10.xml><?xml version="1.0" encoding="utf-8"?>
<a:theme xmlns:a="http://schemas.openxmlformats.org/drawingml/2006/main" name="3_OFR_template(OrangeConsulting)">
  <a:themeElements>
    <a:clrScheme name="Orange-NewColor">
      <a:dk1>
        <a:srgbClr val="FFFFFF"/>
      </a:dk1>
      <a:lt1>
        <a:srgbClr val="000000"/>
      </a:lt1>
      <a:dk2>
        <a:srgbClr val="FF6600"/>
      </a:dk2>
      <a:lt2>
        <a:srgbClr val="8E908F"/>
      </a:lt2>
      <a:accent1>
        <a:srgbClr val="FF6600"/>
      </a:accent1>
      <a:accent2>
        <a:srgbClr val="9164CD"/>
      </a:accent2>
      <a:accent3>
        <a:srgbClr val="4BB4E6"/>
      </a:accent3>
      <a:accent4>
        <a:srgbClr val="FFDC00"/>
      </a:accent4>
      <a:accent5>
        <a:srgbClr val="50BE87"/>
      </a:accent5>
      <a:accent6>
        <a:srgbClr val="FFB4E6"/>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range_PPTTemplate_v3.potx" id="{7EFB1CC4-B630-4DC5-B88F-B33ED10FA70B}" vid="{E661C32F-4836-4DD1-B604-E27281C607A6}"/>
    </a:ext>
  </a:extLst>
</a:theme>
</file>

<file path=ppt/theme/theme11.xml><?xml version="1.0" encoding="utf-8"?>
<a:theme xmlns:a="http://schemas.openxmlformats.org/drawingml/2006/main" name="5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12.xml><?xml version="1.0" encoding="utf-8"?>
<a:theme xmlns:a="http://schemas.openxmlformats.org/drawingml/2006/main" name="6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range_PPTTemplate_v3.potx" id="{7EFB1CC4-B630-4DC5-B88F-B33ED10FA70B}" vid="{E661C32F-4836-4DD1-B604-E27281C607A6}"/>
    </a:ext>
  </a:extLst>
</a:theme>
</file>

<file path=ppt/theme/theme13.xml><?xml version="1.0" encoding="utf-8"?>
<a:theme xmlns:a="http://schemas.openxmlformats.org/drawingml/2006/main" name="7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14.xml><?xml version="1.0" encoding="utf-8"?>
<a:theme xmlns:a="http://schemas.openxmlformats.org/drawingml/2006/main" name="8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15.xml><?xml version="1.0" encoding="utf-8"?>
<a:theme xmlns:a="http://schemas.openxmlformats.org/drawingml/2006/main" name="4_ORA_template_EN">
  <a:themeElements>
    <a:clrScheme name="Orange Black">
      <a:dk1>
        <a:srgbClr val="FFFFFF"/>
      </a:dk1>
      <a:lt1>
        <a:srgbClr val="000000"/>
      </a:lt1>
      <a:dk2>
        <a:srgbClr val="FF6600"/>
      </a:dk2>
      <a:lt2>
        <a:srgbClr val="8E908F"/>
      </a:lt2>
      <a:accent1>
        <a:srgbClr val="FF6600"/>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range_PPTTemplate_v3.potx" id="{7EFB1CC4-B630-4DC5-B88F-B33ED10FA70B}" vid="{E661C32F-4836-4DD1-B604-E27281C607A6}"/>
    </a:ext>
  </a:extLst>
</a:theme>
</file>

<file path=ppt/theme/theme16.xml><?xml version="1.0" encoding="utf-8"?>
<a:theme xmlns:a="http://schemas.openxmlformats.org/drawingml/2006/main" name="9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17.xml><?xml version="1.0" encoding="utf-8"?>
<a:theme xmlns:a="http://schemas.openxmlformats.org/drawingml/2006/main" name="10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range_PPTTemplate_v3.potx" id="{7EFB1CC4-B630-4DC5-B88F-B33ED10FA70B}" vid="{E661C32F-4836-4DD1-B604-E27281C607A6}"/>
    </a:ext>
  </a:extLst>
</a:theme>
</file>

<file path=ppt/theme/theme18.xml><?xml version="1.0" encoding="utf-8"?>
<a:theme xmlns:a="http://schemas.openxmlformats.org/drawingml/2006/main" name="11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19.xml><?xml version="1.0" encoding="utf-8"?>
<a:theme xmlns:a="http://schemas.openxmlformats.org/drawingml/2006/main" name="12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2.xml><?xml version="1.0" encoding="utf-8"?>
<a:theme xmlns:a="http://schemas.openxmlformats.org/drawingml/2006/main" name="1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20.xml><?xml version="1.0" encoding="utf-8"?>
<a:theme xmlns:a="http://schemas.openxmlformats.org/drawingml/2006/main" name="13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21.xml><?xml version="1.0" encoding="utf-8"?>
<a:theme xmlns:a="http://schemas.openxmlformats.org/drawingml/2006/main" name="Orange Template - Black">
  <a:themeElements>
    <a:clrScheme name="Orange Black">
      <a:dk1>
        <a:srgbClr val="FFFFFF"/>
      </a:dk1>
      <a:lt1>
        <a:srgbClr val="000000"/>
      </a:lt1>
      <a:dk2>
        <a:srgbClr val="FF6600"/>
      </a:dk2>
      <a:lt2>
        <a:srgbClr val="8E908F"/>
      </a:lt2>
      <a:accent1>
        <a:srgbClr val="FF6600"/>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range_PPTTemplate_v3.potx" id="{7EFB1CC4-B630-4DC5-B88F-B33ED10FA70B}" vid="{E661C32F-4836-4DD1-B604-E27281C607A6}"/>
    </a:ext>
  </a:extLst>
</a:theme>
</file>

<file path=ppt/theme/theme22.xml><?xml version="1.0" encoding="utf-8"?>
<a:theme xmlns:a="http://schemas.openxmlformats.org/drawingml/2006/main" name="14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range_PPTTemplate_v3.potx" id="{7EFB1CC4-B630-4DC5-B88F-B33ED10FA70B}" vid="{E661C32F-4836-4DD1-B604-E27281C607A6}"/>
    </a:ext>
  </a:extLst>
</a:theme>
</file>

<file path=ppt/theme/theme23.xml><?xml version="1.0" encoding="utf-8"?>
<a:theme xmlns:a="http://schemas.openxmlformats.org/drawingml/2006/main" name="4_OFR_template(OrangeConsulting)">
  <a:themeElements>
    <a:clrScheme name="Orange-NewColor">
      <a:dk1>
        <a:srgbClr val="FFFFFF"/>
      </a:dk1>
      <a:lt1>
        <a:srgbClr val="000000"/>
      </a:lt1>
      <a:dk2>
        <a:srgbClr val="FF6600"/>
      </a:dk2>
      <a:lt2>
        <a:srgbClr val="8E908F"/>
      </a:lt2>
      <a:accent1>
        <a:srgbClr val="FF6600"/>
      </a:accent1>
      <a:accent2>
        <a:srgbClr val="9164CD"/>
      </a:accent2>
      <a:accent3>
        <a:srgbClr val="4BB4E6"/>
      </a:accent3>
      <a:accent4>
        <a:srgbClr val="FFDC00"/>
      </a:accent4>
      <a:accent5>
        <a:srgbClr val="50BE87"/>
      </a:accent5>
      <a:accent6>
        <a:srgbClr val="FFB4E6"/>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range_PPTTemplate_v3.potx" id="{7EFB1CC4-B630-4DC5-B88F-B33ED10FA70B}" vid="{E661C32F-4836-4DD1-B604-E27281C607A6}"/>
    </a:ext>
  </a:extLst>
</a:theme>
</file>

<file path=ppt/theme/theme24.xml><?xml version="1.0" encoding="utf-8"?>
<a:theme xmlns:a="http://schemas.openxmlformats.org/drawingml/2006/main" name="15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R_template(OrangeConsulting)">
  <a:themeElements>
    <a:clrScheme name="Orange-NewColor">
      <a:dk1>
        <a:srgbClr val="FFFFFF"/>
      </a:dk1>
      <a:lt1>
        <a:srgbClr val="000000"/>
      </a:lt1>
      <a:dk2>
        <a:srgbClr val="FF6600"/>
      </a:dk2>
      <a:lt2>
        <a:srgbClr val="8E908F"/>
      </a:lt2>
      <a:accent1>
        <a:srgbClr val="FF6600"/>
      </a:accent1>
      <a:accent2>
        <a:srgbClr val="9164CD"/>
      </a:accent2>
      <a:accent3>
        <a:srgbClr val="4BB4E6"/>
      </a:accent3>
      <a:accent4>
        <a:srgbClr val="FFDC00"/>
      </a:accent4>
      <a:accent5>
        <a:srgbClr val="50BE87"/>
      </a:accent5>
      <a:accent6>
        <a:srgbClr val="FFB4E6"/>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range_PPTTemplate_v3.potx" id="{7EFB1CC4-B630-4DC5-B88F-B33ED10FA70B}" vid="{E661C32F-4836-4DD1-B604-E27281C607A6}"/>
    </a:ext>
  </a:extLst>
</a:theme>
</file>

<file path=ppt/theme/theme4.xml><?xml version="1.0" encoding="utf-8"?>
<a:theme xmlns:a="http://schemas.openxmlformats.org/drawingml/2006/main" name="2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5.xml><?xml version="1.0" encoding="utf-8"?>
<a:theme xmlns:a="http://schemas.openxmlformats.org/drawingml/2006/main" name="3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6.xml><?xml version="1.0" encoding="utf-8"?>
<a:theme xmlns:a="http://schemas.openxmlformats.org/drawingml/2006/main" name="1_OFR_template(OrangeConsulting)">
  <a:themeElements>
    <a:clrScheme name="Orange-NewColor">
      <a:dk1>
        <a:srgbClr val="FFFFFF"/>
      </a:dk1>
      <a:lt1>
        <a:srgbClr val="000000"/>
      </a:lt1>
      <a:dk2>
        <a:srgbClr val="FF6600"/>
      </a:dk2>
      <a:lt2>
        <a:srgbClr val="8E908F"/>
      </a:lt2>
      <a:accent1>
        <a:srgbClr val="FF6600"/>
      </a:accent1>
      <a:accent2>
        <a:srgbClr val="9164CD"/>
      </a:accent2>
      <a:accent3>
        <a:srgbClr val="4BB4E6"/>
      </a:accent3>
      <a:accent4>
        <a:srgbClr val="FFDC00"/>
      </a:accent4>
      <a:accent5>
        <a:srgbClr val="50BE87"/>
      </a:accent5>
      <a:accent6>
        <a:srgbClr val="FFB4E6"/>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range_PPTTemplate_v3.potx" id="{7EFB1CC4-B630-4DC5-B88F-B33ED10FA70B}" vid="{E661C32F-4836-4DD1-B604-E27281C607A6}"/>
    </a:ext>
  </a:extLst>
</a:theme>
</file>

<file path=ppt/theme/theme7.xml><?xml version="1.0" encoding="utf-8"?>
<a:theme xmlns:a="http://schemas.openxmlformats.org/drawingml/2006/main" name="3_ORA_template_EN">
  <a:themeElements>
    <a:clrScheme name="Orange Black">
      <a:dk1>
        <a:srgbClr val="FFFFFF"/>
      </a:dk1>
      <a:lt1>
        <a:srgbClr val="000000"/>
      </a:lt1>
      <a:dk2>
        <a:srgbClr val="FF6600"/>
      </a:dk2>
      <a:lt2>
        <a:srgbClr val="8E908F"/>
      </a:lt2>
      <a:accent1>
        <a:srgbClr val="FF6600"/>
      </a:accent1>
      <a:accent2>
        <a:srgbClr val="323232"/>
      </a:accent2>
      <a:accent3>
        <a:srgbClr val="5C5C5C"/>
      </a:accent3>
      <a:accent4>
        <a:srgbClr val="8E908F"/>
      </a:accent4>
      <a:accent5>
        <a:srgbClr val="ADADAD"/>
      </a:accent5>
      <a:accent6>
        <a:srgbClr val="CCCCCC"/>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8.xml><?xml version="1.0" encoding="utf-8"?>
<a:theme xmlns:a="http://schemas.openxmlformats.org/drawingml/2006/main" name="4_tmp_AvirerORA_template_EN_beta_v4">
  <a:themeElements>
    <a:clrScheme name="Orange-NewColor-(byTRI)">
      <a:dk1>
        <a:srgbClr val="FFFFFF"/>
      </a:dk1>
      <a:lt1>
        <a:srgbClr val="000000"/>
      </a:lt1>
      <a:dk2>
        <a:srgbClr val="FF6600"/>
      </a:dk2>
      <a:lt2>
        <a:srgbClr val="8E908F"/>
      </a:lt2>
      <a:accent1>
        <a:srgbClr val="FF6600"/>
      </a:accent1>
      <a:accent2>
        <a:srgbClr val="FFB4E6"/>
      </a:accent2>
      <a:accent3>
        <a:srgbClr val="4BB4E6"/>
      </a:accent3>
      <a:accent4>
        <a:srgbClr val="FFDC00"/>
      </a:accent4>
      <a:accent5>
        <a:srgbClr val="50BE87"/>
      </a:accent5>
      <a:accent6>
        <a:srgbClr val="9164CD"/>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range_PPTTemplate_v3.potx" id="{7EFB1CC4-B630-4DC5-B88F-B33ED10FA70B}" vid="{E661C32F-4836-4DD1-B604-E27281C607A6}"/>
    </a:ext>
  </a:extLst>
</a:theme>
</file>

<file path=ppt/theme/theme9.xml><?xml version="1.0" encoding="utf-8"?>
<a:theme xmlns:a="http://schemas.openxmlformats.org/drawingml/2006/main" name="2_OFR_template(OrangeConsulting)">
  <a:themeElements>
    <a:clrScheme name="Orange-NewColor">
      <a:dk1>
        <a:srgbClr val="FFFFFF"/>
      </a:dk1>
      <a:lt1>
        <a:srgbClr val="000000"/>
      </a:lt1>
      <a:dk2>
        <a:srgbClr val="FF6600"/>
      </a:dk2>
      <a:lt2>
        <a:srgbClr val="8E908F"/>
      </a:lt2>
      <a:accent1>
        <a:srgbClr val="FF6600"/>
      </a:accent1>
      <a:accent2>
        <a:srgbClr val="9164CD"/>
      </a:accent2>
      <a:accent3>
        <a:srgbClr val="4BB4E6"/>
      </a:accent3>
      <a:accent4>
        <a:srgbClr val="FFDC00"/>
      </a:accent4>
      <a:accent5>
        <a:srgbClr val="50BE87"/>
      </a:accent5>
      <a:accent6>
        <a:srgbClr val="FFB4E6"/>
      </a:accent6>
      <a:hlink>
        <a:srgbClr val="000000"/>
      </a:hlink>
      <a:folHlink>
        <a:srgbClr val="000000"/>
      </a:folHlink>
    </a:clrScheme>
    <a:fontScheme name="Orange">
      <a:majorFont>
        <a:latin typeface="Helvetica 75"/>
        <a:ea typeface=""/>
        <a:cs typeface=""/>
      </a:majorFont>
      <a:minorFont>
        <a:latin typeface="Helvetica 75"/>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range_PPTTemplate_v3.potx" id="{7EFB1CC4-B630-4DC5-B88F-B33ED10FA70B}" vid="{E661C32F-4836-4DD1-B604-E27281C607A6}"/>
    </a:ext>
  </a:extLst>
</a:theme>
</file>

<file path=docProps/app.xml><?xml version="1.0" encoding="utf-8"?>
<Properties xmlns="http://schemas.openxmlformats.org/officeDocument/2006/extended-properties" xmlns:vt="http://schemas.openxmlformats.org/officeDocument/2006/docPropsVTypes">
  <Template>OFR_template2</Template>
  <TotalTime>628</TotalTime>
  <Words>3364</Words>
  <Application>Microsoft Office PowerPoint</Application>
  <PresentationFormat>Affichage à l'écran (16:9)</PresentationFormat>
  <Paragraphs>546</Paragraphs>
  <Slides>89</Slides>
  <Notes>25</Notes>
  <HiddenSlides>0</HiddenSlides>
  <MMClips>0</MMClips>
  <ScaleCrop>false</ScaleCrop>
  <HeadingPairs>
    <vt:vector size="4" baseType="variant">
      <vt:variant>
        <vt:lpstr>Thème</vt:lpstr>
      </vt:variant>
      <vt:variant>
        <vt:i4>24</vt:i4>
      </vt:variant>
      <vt:variant>
        <vt:lpstr>Titres des diapositives</vt:lpstr>
      </vt:variant>
      <vt:variant>
        <vt:i4>89</vt:i4>
      </vt:variant>
    </vt:vector>
  </HeadingPairs>
  <TitlesOfParts>
    <vt:vector size="113" baseType="lpstr">
      <vt:lpstr>OFR_template2</vt:lpstr>
      <vt:lpstr>1_tmp_AvirerORA_template_EN_beta_v4</vt:lpstr>
      <vt:lpstr>OFR_template(OrangeConsulting)</vt:lpstr>
      <vt:lpstr>2_tmp_AvirerORA_template_EN_beta_v4</vt:lpstr>
      <vt:lpstr>3_tmp_AvirerORA_template_EN_beta_v4</vt:lpstr>
      <vt:lpstr>1_OFR_template(OrangeConsulting)</vt:lpstr>
      <vt:lpstr>3_ORA_template_EN</vt:lpstr>
      <vt:lpstr>4_tmp_AvirerORA_template_EN_beta_v4</vt:lpstr>
      <vt:lpstr>2_OFR_template(OrangeConsulting)</vt:lpstr>
      <vt:lpstr>3_OFR_template(OrangeConsulting)</vt:lpstr>
      <vt:lpstr>5_tmp_AvirerORA_template_EN_beta_v4</vt:lpstr>
      <vt:lpstr>6_tmp_AvirerORA_template_EN_beta_v4</vt:lpstr>
      <vt:lpstr>7_tmp_AvirerORA_template_EN_beta_v4</vt:lpstr>
      <vt:lpstr>8_tmp_AvirerORA_template_EN_beta_v4</vt:lpstr>
      <vt:lpstr>4_ORA_template_EN</vt:lpstr>
      <vt:lpstr>9_tmp_AvirerORA_template_EN_beta_v4</vt:lpstr>
      <vt:lpstr>10_tmp_AvirerORA_template_EN_beta_v4</vt:lpstr>
      <vt:lpstr>11_tmp_AvirerORA_template_EN_beta_v4</vt:lpstr>
      <vt:lpstr>12_tmp_AvirerORA_template_EN_beta_v4</vt:lpstr>
      <vt:lpstr>13_tmp_AvirerORA_template_EN_beta_v4</vt:lpstr>
      <vt:lpstr>Orange Template - Black</vt:lpstr>
      <vt:lpstr>14_tmp_AvirerORA_template_EN_beta_v4</vt:lpstr>
      <vt:lpstr>4_OFR_template(OrangeConsulting)</vt:lpstr>
      <vt:lpstr>15_tmp_AvirerORA_template_EN_beta_v4</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ORANGE FT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BONVARLET Celine ORANGE CONSULTING</dc:creator>
  <cp:lastModifiedBy>BONVARLET Celine ORANGE CONSULTING</cp:lastModifiedBy>
  <cp:revision>109</cp:revision>
  <cp:lastPrinted>2013-05-24T16:35:47Z</cp:lastPrinted>
  <dcterms:created xsi:type="dcterms:W3CDTF">2015-11-16T14:01:17Z</dcterms:created>
  <dcterms:modified xsi:type="dcterms:W3CDTF">2015-11-18T08:50:12Z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3" name="_NewReviewCycle">
    <vt:lpwstr/>
  </property>
</Properties>
</file>